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24384000" cy="15748000"/>
  <p:notesSz cx="6858000" cy="9144000"/>
  <p:embeddedFontLst>
    <p:embeddedFont>
      <p:font typeface="Calibri" panose="020F0502020204030204" pitchFamily="34"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Helvetica Neue Light" panose="020B060402020202020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920">
          <p15:clr>
            <a:srgbClr val="A4A3A4"/>
          </p15:clr>
        </p15:guide>
        <p15:guide id="2" pos="15360">
          <p15:clr>
            <a:srgbClr val="A4A3A4"/>
          </p15:clr>
        </p15:guide>
        <p15:guide id="3" orient="horz">
          <p15:clr>
            <a:srgbClr val="9AA0A6"/>
          </p15:clr>
        </p15:guide>
        <p15:guide id="4" pos="72">
          <p15:clr>
            <a:srgbClr val="9AA0A6"/>
          </p15:clr>
        </p15:guide>
        <p15:guide id="5" orient="horz" pos="96">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W2Azxua8Zl18MZ/qqP5eN+JIy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8" d="100"/>
          <a:sy n="28" d="100"/>
        </p:scale>
        <p:origin x="1044" y="52"/>
      </p:cViewPr>
      <p:guideLst>
        <p:guide orient="horz" pos="9920"/>
        <p:guide pos="15360"/>
        <p:guide orient="horz"/>
        <p:guide pos="72"/>
        <p:guide orient="horz" pos="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7" name="Google Shape;5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f024161ac_8_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6" name="Google Shape;136;gcf024161ac_8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f024161ac_8_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6" name="Google Shape;146;gcf024161ac_8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20736c94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2" name="Google Shape;152;gcf20736c94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f20736c94_1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8" name="Google Shape;158;gcf20736c94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f20736c94_1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4" name="Google Shape;164;gcf20736c94_1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f20736c94_1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0" name="Google Shape;170;gcf20736c94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f20736c94_1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6" name="Google Shape;176;gcf20736c94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f024161ac_8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gcf024161ac_8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f024161ac_8_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9" name="Google Shape;189;gcf024161ac_8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f024161ac_8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5" name="Google Shape;195;gcf024161ac_8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f024161ac_8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4" name="Google Shape;64;gcf024161ac_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f024161ac_8_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gcf024161ac_8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f024161ac_8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7" name="Google Shape;207;gcf024161ac_8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f024161ac_8_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3" name="Google Shape;213;gcf024161ac_8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f024161ac_8_1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9" name="Google Shape;219;gcf024161ac_8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f1c28790e_5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gcf1c28790e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f1c28790e_5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gcf1c28790e_5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f1c28790e_3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8" name="Google Shape;238;gcf1c28790e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f024161ac_8_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gcf024161ac_8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f024161ac_1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1" name="Google Shape;251;gcf024161ac_12_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f024161ac_5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8" name="Google Shape;258;gcf024161ac_5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f024161ac_8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3" name="Google Shape;73;gcf024161ac_8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f024161ac_5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4" name="Google Shape;264;gcf024161ac_5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f024161ac_1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1" name="Google Shape;271;gcf024161ac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8" name="Google Shape;27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f024161ac_8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 name="Google Shape;81;gcf024161ac_8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9" name="Google Shape;8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f024161ac_8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7" name="Google Shape;97;gcf024161ac_8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f20736c94_2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 name="Google Shape;108;gcf20736c94_2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f20736c94_2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 name="Google Shape;116;gcf20736c94_2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f20736c94_2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4" name="Google Shape;124;gcf20736c94_2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17"/>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1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26"/>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8" name="Google Shape;48;p26"/>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9" name="Google Shape;49;p2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27"/>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52" name="Google Shape;52;p2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2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TITLE_AND_BODY">
    <p:spTree>
      <p:nvGrpSpPr>
        <p:cNvPr id="1" name="Shape 13"/>
        <p:cNvGrpSpPr/>
        <p:nvPr/>
      </p:nvGrpSpPr>
      <p:grpSpPr>
        <a:xfrm>
          <a:off x="0" y="0"/>
          <a:ext cx="0" cy="0"/>
          <a:chOff x="0" y="0"/>
          <a:chExt cx="0" cy="0"/>
        </a:xfrm>
      </p:grpSpPr>
      <p:sp>
        <p:nvSpPr>
          <p:cNvPr id="14" name="Google Shape;14;p18"/>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15" name="Google Shape;15;p18"/>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6" name="Google Shape;16;p18"/>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7" name="Google Shape;17;p1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19"/>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0" name="Google Shape;20;p1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20"/>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23" name="Google Shape;23;p20"/>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4" name="Google Shape;24;p20"/>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5" name="Google Shape;25;p2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8" name="Google Shape;28;p2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1" name="Google Shape;31;p22"/>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2" name="Google Shape;32;p2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23"/>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35" name="Google Shape;35;p23"/>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6" name="Google Shape;36;p23"/>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7" name="Google Shape;37;p2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24"/>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0" name="Google Shape;40;p2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25"/>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43" name="Google Shape;43;p25"/>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44" name="Google Shape;44;p25"/>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45" name="Google Shape;45;p2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drive.google.com/file/d/1dwgUEjyJd_CgwVYWrRYL-56A8J1Er9_o/view?usp=shar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docs.google.com/forms/d/e/1FAIpQLSdv_vBM5OTd_eKZDXoxhETbJ6H73EWivIxspLdOC8uvH9hn7Q/viewform?usp=sf_lin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lucid.app/lucidchart/0752ec43-0eb7-400e-81d2-130bab703f43/view"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lucid.app/lucidchart/b13d73be-c730-4ab8-8dda-8eeecff4cebd/view?page=0_0"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docs.google.com/document/d/1MYnTqZUjUUI-xjVASI79ZlBjHSdI-D_UadMIaCU5GG0/edi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3"/>
          <p:cNvSpPr txBox="1"/>
          <p:nvPr/>
        </p:nvSpPr>
        <p:spPr>
          <a:xfrm>
            <a:off x="8324950" y="0"/>
            <a:ext cx="8365800" cy="2290200"/>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6796" b="1">
                <a:solidFill>
                  <a:srgbClr val="434343"/>
                </a:solidFill>
                <a:latin typeface="Calibri"/>
                <a:ea typeface="Calibri"/>
                <a:cs typeface="Calibri"/>
                <a:sym typeface="Calibri"/>
              </a:rPr>
              <a:t>Mercept  </a:t>
            </a: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8576275" y="2410850"/>
            <a:ext cx="1503000" cy="159000"/>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1" name="Google Shape;61;p3"/>
          <p:cNvSpPr txBox="1"/>
          <p:nvPr/>
        </p:nvSpPr>
        <p:spPr>
          <a:xfrm>
            <a:off x="3785550" y="2569850"/>
            <a:ext cx="16812900" cy="12660300"/>
          </a:xfrm>
          <a:prstGeom prst="rect">
            <a:avLst/>
          </a:prstGeom>
          <a:noFill/>
          <a:ln>
            <a:noFill/>
          </a:ln>
        </p:spPr>
        <p:txBody>
          <a:bodyPr spcFirstLastPara="1" wrap="square" lIns="71425" tIns="71425" rIns="71425" bIns="71425" anchor="ctr" anchorCtr="0">
            <a:noAutofit/>
          </a:bodyPr>
          <a:lstStyle/>
          <a:p>
            <a:pPr marL="0" marR="0" lvl="0" indent="0" algn="ctr" rtl="0">
              <a:lnSpc>
                <a:spcPct val="127500"/>
              </a:lnSpc>
              <a:spcBef>
                <a:spcPts val="0"/>
              </a:spcBef>
              <a:spcAft>
                <a:spcPts val="0"/>
              </a:spcAft>
              <a:buClr>
                <a:srgbClr val="6C6C6C"/>
              </a:buClr>
              <a:buSzPts val="4000"/>
              <a:buFont typeface="Calibri"/>
              <a:buNone/>
            </a:pPr>
            <a:r>
              <a:rPr lang="en-US" sz="4000" b="1" i="0" u="none" strike="noStrike" cap="none">
                <a:solidFill>
                  <a:srgbClr val="6C6C6C"/>
                </a:solidFill>
                <a:latin typeface="Calibri"/>
                <a:ea typeface="Calibri"/>
                <a:cs typeface="Calibri"/>
                <a:sym typeface="Calibri"/>
              </a:rPr>
              <a:t>Creado por:</a:t>
            </a:r>
            <a:endParaRPr sz="4000" b="1">
              <a:solidFill>
                <a:srgbClr val="6C6C6C"/>
              </a:solidFill>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C6C6C"/>
                </a:solidFill>
                <a:latin typeface="Calibri"/>
                <a:ea typeface="Calibri"/>
                <a:cs typeface="Calibri"/>
                <a:sym typeface="Calibri"/>
              </a:rPr>
              <a:t>Luis Fernando Perdomo Enciso</a:t>
            </a:r>
            <a:endParaRPr sz="4000">
              <a:solidFill>
                <a:srgbClr val="6C6C6C"/>
              </a:solidFill>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C6C6C"/>
                </a:solidFill>
                <a:latin typeface="Calibri"/>
                <a:ea typeface="Calibri"/>
                <a:cs typeface="Calibri"/>
                <a:sym typeface="Calibri"/>
              </a:rPr>
              <a:t>Bairon Pedreros</a:t>
            </a:r>
            <a:endParaRPr sz="4000">
              <a:solidFill>
                <a:srgbClr val="6C6C6C"/>
              </a:solidFill>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C6C6C"/>
                </a:solidFill>
                <a:latin typeface="Calibri"/>
                <a:ea typeface="Calibri"/>
                <a:cs typeface="Calibri"/>
                <a:sym typeface="Calibri"/>
              </a:rPr>
              <a:t>Jorge Sanchez</a:t>
            </a:r>
            <a:endParaRPr sz="4000">
              <a:solidFill>
                <a:srgbClr val="6C6C6C"/>
              </a:solidFill>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66666"/>
                </a:solidFill>
                <a:highlight>
                  <a:srgbClr val="FFFFFF"/>
                </a:highlight>
                <a:latin typeface="Calibri"/>
                <a:ea typeface="Calibri"/>
                <a:cs typeface="Calibri"/>
                <a:sym typeface="Calibri"/>
              </a:rPr>
              <a:t>Andryu Donovan Silva Gómez</a:t>
            </a:r>
            <a:endParaRPr sz="4000">
              <a:solidFill>
                <a:srgbClr val="666666"/>
              </a:solidFill>
              <a:highlight>
                <a:srgbClr val="FFFFFF"/>
              </a:highlight>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66666"/>
                </a:solidFill>
                <a:highlight>
                  <a:srgbClr val="FFFFFF"/>
                </a:highlight>
                <a:latin typeface="Calibri"/>
                <a:ea typeface="Calibri"/>
                <a:cs typeface="Calibri"/>
                <a:sym typeface="Calibri"/>
              </a:rPr>
              <a:t>Julian Felipe Meza Gonzalez</a:t>
            </a:r>
            <a:endParaRPr sz="4000">
              <a:solidFill>
                <a:srgbClr val="666666"/>
              </a:solidFill>
              <a:highlight>
                <a:srgbClr val="FFFFFF"/>
              </a:highlight>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endParaRPr sz="4000">
              <a:solidFill>
                <a:srgbClr val="666666"/>
              </a:solidFill>
              <a:highlight>
                <a:srgbClr val="FFFFFF"/>
              </a:highlight>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b="1">
                <a:solidFill>
                  <a:srgbClr val="666666"/>
                </a:solidFill>
                <a:highlight>
                  <a:srgbClr val="FFFFFF"/>
                </a:highlight>
                <a:latin typeface="Calibri"/>
                <a:ea typeface="Calibri"/>
                <a:cs typeface="Calibri"/>
                <a:sym typeface="Calibri"/>
              </a:rPr>
              <a:t>Instructor</a:t>
            </a:r>
            <a:r>
              <a:rPr lang="en-US" sz="4000">
                <a:solidFill>
                  <a:srgbClr val="666666"/>
                </a:solidFill>
                <a:highlight>
                  <a:srgbClr val="FFFFFF"/>
                </a:highlight>
                <a:latin typeface="Calibri"/>
                <a:ea typeface="Calibri"/>
                <a:cs typeface="Calibri"/>
                <a:sym typeface="Calibri"/>
              </a:rPr>
              <a:t>:</a:t>
            </a:r>
            <a:endParaRPr sz="4000">
              <a:solidFill>
                <a:srgbClr val="666666"/>
              </a:solidFill>
              <a:highlight>
                <a:srgbClr val="FFFFFF"/>
              </a:highlight>
              <a:latin typeface="Calibri"/>
              <a:ea typeface="Calibri"/>
              <a:cs typeface="Calibri"/>
              <a:sym typeface="Calibri"/>
            </a:endParaRPr>
          </a:p>
          <a:p>
            <a:pPr marL="0" lvl="0" indent="0" algn="ctr" rtl="0">
              <a:lnSpc>
                <a:spcPct val="115000"/>
              </a:lnSpc>
              <a:spcBef>
                <a:spcPts val="1200"/>
              </a:spcBef>
              <a:spcAft>
                <a:spcPts val="0"/>
              </a:spcAft>
              <a:buClr>
                <a:schemeClr val="dk1"/>
              </a:buClr>
              <a:buSzPts val="1100"/>
              <a:buFont typeface="Arial"/>
              <a:buNone/>
            </a:pPr>
            <a:r>
              <a:rPr lang="en-US" sz="4000">
                <a:solidFill>
                  <a:srgbClr val="666666"/>
                </a:solidFill>
                <a:latin typeface="Calibri"/>
                <a:ea typeface="Calibri"/>
                <a:cs typeface="Calibri"/>
                <a:sym typeface="Calibri"/>
              </a:rPr>
              <a:t>Mauricio Estupiñan</a:t>
            </a:r>
            <a:endParaRPr sz="4000">
              <a:solidFill>
                <a:srgbClr val="666666"/>
              </a:solidFill>
              <a:latin typeface="Calibri"/>
              <a:ea typeface="Calibri"/>
              <a:cs typeface="Calibri"/>
              <a:sym typeface="Calibri"/>
            </a:endParaRPr>
          </a:p>
          <a:p>
            <a:pPr marL="0" marR="0" lvl="0" indent="0" algn="ctr" rtl="0">
              <a:lnSpc>
                <a:spcPct val="127500"/>
              </a:lnSpc>
              <a:spcBef>
                <a:spcPts val="1200"/>
              </a:spcBef>
              <a:spcAft>
                <a:spcPts val="0"/>
              </a:spcAft>
              <a:buClr>
                <a:srgbClr val="6C6C6C"/>
              </a:buClr>
              <a:buSzPts val="4000"/>
              <a:buFont typeface="Calibri"/>
              <a:buNone/>
            </a:pPr>
            <a:endParaRPr sz="4000">
              <a:solidFill>
                <a:srgbClr val="666666"/>
              </a:solidFill>
              <a:highlight>
                <a:srgbClr val="FFFFFF"/>
              </a:highlight>
              <a:latin typeface="Calibri"/>
              <a:ea typeface="Calibri"/>
              <a:cs typeface="Calibri"/>
              <a:sym typeface="Calibri"/>
            </a:endParaRPr>
          </a:p>
          <a:p>
            <a:pPr marL="0" lvl="0" indent="0" algn="ctr" rtl="0">
              <a:lnSpc>
                <a:spcPct val="115000"/>
              </a:lnSpc>
              <a:spcBef>
                <a:spcPts val="1200"/>
              </a:spcBef>
              <a:spcAft>
                <a:spcPts val="0"/>
              </a:spcAft>
              <a:buClr>
                <a:schemeClr val="dk1"/>
              </a:buClr>
              <a:buSzPts val="1100"/>
              <a:buFont typeface="Arial"/>
              <a:buNone/>
            </a:pPr>
            <a:r>
              <a:rPr lang="en-US" sz="4000" b="1">
                <a:solidFill>
                  <a:srgbClr val="666666"/>
                </a:solidFill>
                <a:latin typeface="Calibri"/>
                <a:ea typeface="Calibri"/>
                <a:cs typeface="Calibri"/>
                <a:sym typeface="Calibri"/>
              </a:rPr>
              <a:t>PROGRAMA DE FORMACION:</a:t>
            </a:r>
            <a:endParaRPr sz="4000" b="1">
              <a:solidFill>
                <a:srgbClr val="666666"/>
              </a:solidFill>
              <a:latin typeface="Calibri"/>
              <a:ea typeface="Calibri"/>
              <a:cs typeface="Calibri"/>
              <a:sym typeface="Calibri"/>
            </a:endParaRPr>
          </a:p>
          <a:p>
            <a:pPr marL="0" lvl="0" indent="0" algn="ctr" rtl="0">
              <a:lnSpc>
                <a:spcPct val="115000"/>
              </a:lnSpc>
              <a:spcBef>
                <a:spcPts val="1200"/>
              </a:spcBef>
              <a:spcAft>
                <a:spcPts val="0"/>
              </a:spcAft>
              <a:buClr>
                <a:schemeClr val="dk1"/>
              </a:buClr>
              <a:buSzPts val="1100"/>
              <a:buFont typeface="Arial"/>
              <a:buNone/>
            </a:pPr>
            <a:r>
              <a:rPr lang="en-US" sz="4000">
                <a:solidFill>
                  <a:srgbClr val="666666"/>
                </a:solidFill>
                <a:latin typeface="Calibri"/>
                <a:ea typeface="Calibri"/>
                <a:cs typeface="Calibri"/>
                <a:sym typeface="Calibri"/>
              </a:rPr>
              <a:t>Análisis y Desarrollo de Sistemas de Información (ADSI)</a:t>
            </a:r>
            <a:endParaRPr sz="4000">
              <a:solidFill>
                <a:srgbClr val="666666"/>
              </a:solidFill>
              <a:latin typeface="Calibri"/>
              <a:ea typeface="Calibri"/>
              <a:cs typeface="Calibri"/>
              <a:sym typeface="Calibri"/>
            </a:endParaRPr>
          </a:p>
          <a:p>
            <a:pPr marL="0" marR="0" lvl="0" indent="0" algn="ctr" rtl="0">
              <a:lnSpc>
                <a:spcPct val="127500"/>
              </a:lnSpc>
              <a:spcBef>
                <a:spcPts val="1200"/>
              </a:spcBef>
              <a:spcAft>
                <a:spcPts val="0"/>
              </a:spcAft>
              <a:buClr>
                <a:srgbClr val="6C6C6C"/>
              </a:buClr>
              <a:buSzPts val="4000"/>
              <a:buFont typeface="Calibri"/>
              <a:buNone/>
            </a:pPr>
            <a:endParaRPr sz="4000">
              <a:solidFill>
                <a:srgbClr val="666666"/>
              </a:solidFill>
              <a:highlight>
                <a:srgbClr val="FFFFFF"/>
              </a:highlight>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b="1">
                <a:solidFill>
                  <a:srgbClr val="666666"/>
                </a:solidFill>
                <a:highlight>
                  <a:srgbClr val="FFFFFF"/>
                </a:highlight>
                <a:latin typeface="Calibri"/>
                <a:ea typeface="Calibri"/>
                <a:cs typeface="Calibri"/>
                <a:sym typeface="Calibri"/>
              </a:rPr>
              <a:t>Ficha</a:t>
            </a:r>
            <a:r>
              <a:rPr lang="en-US" sz="4000">
                <a:solidFill>
                  <a:srgbClr val="666666"/>
                </a:solidFill>
                <a:highlight>
                  <a:srgbClr val="FFFFFF"/>
                </a:highlight>
                <a:latin typeface="Calibri"/>
                <a:ea typeface="Calibri"/>
                <a:cs typeface="Calibri"/>
                <a:sym typeface="Calibri"/>
              </a:rPr>
              <a:t>:</a:t>
            </a:r>
            <a:endParaRPr sz="4000">
              <a:solidFill>
                <a:srgbClr val="666666"/>
              </a:solidFill>
              <a:highlight>
                <a:srgbClr val="FFFFFF"/>
              </a:highlight>
              <a:latin typeface="Calibri"/>
              <a:ea typeface="Calibri"/>
              <a:cs typeface="Calibri"/>
              <a:sym typeface="Calibri"/>
            </a:endParaRPr>
          </a:p>
          <a:p>
            <a:pPr marL="0" marR="0" lvl="0" indent="0" algn="ctr" rtl="0">
              <a:lnSpc>
                <a:spcPct val="127500"/>
              </a:lnSpc>
              <a:spcBef>
                <a:spcPts val="0"/>
              </a:spcBef>
              <a:spcAft>
                <a:spcPts val="0"/>
              </a:spcAft>
              <a:buClr>
                <a:srgbClr val="6C6C6C"/>
              </a:buClr>
              <a:buSzPts val="4000"/>
              <a:buFont typeface="Calibri"/>
              <a:buNone/>
            </a:pPr>
            <a:r>
              <a:rPr lang="en-US" sz="4000">
                <a:solidFill>
                  <a:srgbClr val="666666"/>
                </a:solidFill>
                <a:highlight>
                  <a:srgbClr val="FFFFFF"/>
                </a:highlight>
                <a:latin typeface="Calibri"/>
                <a:ea typeface="Calibri"/>
                <a:cs typeface="Calibri"/>
                <a:sym typeface="Calibri"/>
              </a:rPr>
              <a:t>2251585</a:t>
            </a:r>
            <a:endParaRPr sz="4000">
              <a:solidFill>
                <a:srgbClr val="666666"/>
              </a:solidFill>
              <a:highlight>
                <a:srgbClr val="FFFFFF"/>
              </a:highlight>
              <a:latin typeface="Calibri"/>
              <a:ea typeface="Calibri"/>
              <a:cs typeface="Calibri"/>
              <a:sym typeface="Calibri"/>
            </a:endParaRPr>
          </a:p>
          <a:p>
            <a:pPr marL="0" lvl="0" indent="0" algn="ctr" rtl="0">
              <a:lnSpc>
                <a:spcPct val="115000"/>
              </a:lnSpc>
              <a:spcBef>
                <a:spcPts val="1200"/>
              </a:spcBef>
              <a:spcAft>
                <a:spcPts val="0"/>
              </a:spcAft>
              <a:buClr>
                <a:schemeClr val="dk1"/>
              </a:buClr>
              <a:buSzPts val="1100"/>
              <a:buFont typeface="Arial"/>
              <a:buNone/>
            </a:pPr>
            <a:r>
              <a:rPr lang="en-US" sz="4000" b="1">
                <a:solidFill>
                  <a:srgbClr val="666666"/>
                </a:solidFill>
                <a:highlight>
                  <a:srgbClr val="FFFFFF"/>
                </a:highlight>
                <a:latin typeface="Calibri"/>
                <a:ea typeface="Calibri"/>
                <a:cs typeface="Calibri"/>
                <a:sym typeface="Calibri"/>
              </a:rPr>
              <a:t>BOGOTA D.C</a:t>
            </a:r>
            <a:endParaRPr sz="4000" b="1">
              <a:solidFill>
                <a:srgbClr val="666666"/>
              </a:solidFill>
              <a:highlight>
                <a:srgbClr val="FFFFFF"/>
              </a:highlight>
              <a:latin typeface="Calibri"/>
              <a:ea typeface="Calibri"/>
              <a:cs typeface="Calibri"/>
              <a:sym typeface="Calibri"/>
            </a:endParaRPr>
          </a:p>
          <a:p>
            <a:pPr marL="0" lvl="0" indent="0" algn="ctr" rtl="0">
              <a:lnSpc>
                <a:spcPct val="115000"/>
              </a:lnSpc>
              <a:spcBef>
                <a:spcPts val="1200"/>
              </a:spcBef>
              <a:spcAft>
                <a:spcPts val="1200"/>
              </a:spcAft>
              <a:buClr>
                <a:schemeClr val="dk1"/>
              </a:buClr>
              <a:buSzPts val="1100"/>
              <a:buFont typeface="Arial"/>
              <a:buNone/>
            </a:pPr>
            <a:r>
              <a:rPr lang="en-US" sz="4000" b="1">
                <a:solidFill>
                  <a:srgbClr val="666666"/>
                </a:solidFill>
                <a:highlight>
                  <a:srgbClr val="FFFFFF"/>
                </a:highlight>
                <a:latin typeface="Calibri"/>
                <a:ea typeface="Calibri"/>
                <a:cs typeface="Calibri"/>
                <a:sym typeface="Calibri"/>
              </a:rPr>
              <a:t>2021</a:t>
            </a:r>
            <a:endParaRPr sz="4000">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gcf024161ac_8_41"/>
          <p:cNvSpPr txBox="1"/>
          <p:nvPr/>
        </p:nvSpPr>
        <p:spPr>
          <a:xfrm>
            <a:off x="966357" y="-389750"/>
            <a:ext cx="10286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Requerimientos </a:t>
            </a:r>
            <a:endParaRPr sz="1400" b="0" i="0" u="none" strike="noStrike" cap="none">
              <a:solidFill>
                <a:srgbClr val="000000"/>
              </a:solidFill>
              <a:latin typeface="Arial"/>
              <a:ea typeface="Arial"/>
              <a:cs typeface="Arial"/>
              <a:sym typeface="Arial"/>
            </a:endParaRPr>
          </a:p>
        </p:txBody>
      </p:sp>
      <p:sp>
        <p:nvSpPr>
          <p:cNvPr id="139" name="Google Shape;139;gcf024161ac_8_41"/>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140" name="Google Shape;140;gcf024161ac_8_41"/>
          <p:cNvSpPr txBox="1"/>
          <p:nvPr/>
        </p:nvSpPr>
        <p:spPr>
          <a:xfrm>
            <a:off x="238550" y="4316675"/>
            <a:ext cx="10347600" cy="880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Calibri"/>
                <a:ea typeface="Calibri"/>
                <a:cs typeface="Calibri"/>
                <a:sym typeface="Calibri"/>
              </a:rPr>
              <a:t>RF01: Autorización de usuarios</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Los usuarios deberán identificarse para acceder a cualquier parte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RF02: Registrar Usuarios</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Los usuarios deberán registrarse en el sistema para acceder a cualquier parte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RF03: Consultar Información</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El sistema ofrecerá al usuario información general acerca de inventarios y ventas de productos de carpintería.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RF04: Modificar</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El sistema permitirá al administrador y Usuario, modificar los datos personales, publicaciones creadas en cuanto a la venta.</a:t>
            </a:r>
            <a:endParaRPr sz="4000">
              <a:latin typeface="Calibri"/>
              <a:ea typeface="Calibri"/>
              <a:cs typeface="Calibri"/>
              <a:sym typeface="Calibri"/>
            </a:endParaRPr>
          </a:p>
        </p:txBody>
      </p:sp>
      <p:sp>
        <p:nvSpPr>
          <p:cNvPr id="141" name="Google Shape;141;gcf024161ac_8_41"/>
          <p:cNvSpPr txBox="1"/>
          <p:nvPr/>
        </p:nvSpPr>
        <p:spPr>
          <a:xfrm>
            <a:off x="299397" y="3259025"/>
            <a:ext cx="10286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latin typeface="Calibri"/>
                <a:ea typeface="Calibri"/>
                <a:cs typeface="Calibri"/>
                <a:sym typeface="Calibri"/>
              </a:rPr>
              <a:t>Requisitos funcionales:</a:t>
            </a:r>
            <a:endParaRPr sz="4000">
              <a:latin typeface="Calibri"/>
              <a:ea typeface="Calibri"/>
              <a:cs typeface="Calibri"/>
              <a:sym typeface="Calibri"/>
            </a:endParaRPr>
          </a:p>
        </p:txBody>
      </p:sp>
      <p:sp>
        <p:nvSpPr>
          <p:cNvPr id="142" name="Google Shape;142;gcf024161ac_8_41"/>
          <p:cNvSpPr txBox="1"/>
          <p:nvPr/>
        </p:nvSpPr>
        <p:spPr>
          <a:xfrm>
            <a:off x="10870088" y="3382675"/>
            <a:ext cx="13131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latin typeface="Calibri"/>
                <a:ea typeface="Calibri"/>
                <a:cs typeface="Calibri"/>
                <a:sym typeface="Calibri"/>
              </a:rPr>
              <a:t>Requisitos no funcionales :</a:t>
            </a:r>
            <a:endParaRPr sz="4000">
              <a:latin typeface="Calibri"/>
              <a:ea typeface="Calibri"/>
              <a:cs typeface="Calibri"/>
              <a:sym typeface="Calibri"/>
            </a:endParaRPr>
          </a:p>
        </p:txBody>
      </p:sp>
      <p:sp>
        <p:nvSpPr>
          <p:cNvPr id="143" name="Google Shape;143;gcf024161ac_8_41"/>
          <p:cNvSpPr txBox="1"/>
          <p:nvPr/>
        </p:nvSpPr>
        <p:spPr>
          <a:xfrm>
            <a:off x="11253050" y="4059425"/>
            <a:ext cx="10347600" cy="1188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Calibri"/>
                <a:ea typeface="Calibri"/>
                <a:cs typeface="Calibri"/>
                <a:sym typeface="Calibri"/>
              </a:rPr>
              <a:t>RNF01: Interfaz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El sistema presentará una interfaz de usuario sencilla para que sea de fácil manejo a los usuarios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RNF02: Ayuda en el uso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La interfaz del usuario deberá de presentar un sistema de ayuda para que los mismos usuarios del sistema se les faciliten el trabajo en cuanto al manejo del sistema.</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RNF03: Mantenimiento</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El sistema deberá de tener un manual de instalación y manual de usuario para facilitar los mantenimientos que serán realizados por el administrador.</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RNF04: Desempeño</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El sistema garantizará a los usuarios un desempeño en cuanto a los datos almacenados en el sistema ofreciéndole una confiabilidad a esta misma</a:t>
            </a:r>
            <a:endParaRPr sz="4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gcf024161ac_8_122"/>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49" name="Google Shape;149;gcf024161ac_8_122"/>
          <p:cNvPicPr preferRelativeResize="0"/>
          <p:nvPr/>
        </p:nvPicPr>
        <p:blipFill>
          <a:blip r:embed="rId4">
            <a:alphaModFix/>
          </a:blip>
          <a:stretch>
            <a:fillRect/>
          </a:stretch>
        </p:blipFill>
        <p:spPr>
          <a:xfrm>
            <a:off x="513600" y="4151325"/>
            <a:ext cx="23356800" cy="9566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gcf20736c94_1_0"/>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55" name="Google Shape;155;gcf20736c94_1_0"/>
          <p:cNvPicPr preferRelativeResize="0"/>
          <p:nvPr/>
        </p:nvPicPr>
        <p:blipFill>
          <a:blip r:embed="rId4">
            <a:alphaModFix/>
          </a:blip>
          <a:stretch>
            <a:fillRect/>
          </a:stretch>
        </p:blipFill>
        <p:spPr>
          <a:xfrm>
            <a:off x="3356363" y="4106200"/>
            <a:ext cx="17671275" cy="11149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gcf20736c94_1_8"/>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61" name="Google Shape;161;gcf20736c94_1_8"/>
          <p:cNvPicPr preferRelativeResize="0"/>
          <p:nvPr/>
        </p:nvPicPr>
        <p:blipFill>
          <a:blip r:embed="rId4">
            <a:alphaModFix/>
          </a:blip>
          <a:stretch>
            <a:fillRect/>
          </a:stretch>
        </p:blipFill>
        <p:spPr>
          <a:xfrm>
            <a:off x="2137825" y="6724400"/>
            <a:ext cx="19710752" cy="455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gcf20736c94_1_13"/>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67" name="Google Shape;167;gcf20736c94_1_13"/>
          <p:cNvPicPr preferRelativeResize="0"/>
          <p:nvPr/>
        </p:nvPicPr>
        <p:blipFill>
          <a:blip r:embed="rId4">
            <a:alphaModFix/>
          </a:blip>
          <a:stretch>
            <a:fillRect/>
          </a:stretch>
        </p:blipFill>
        <p:spPr>
          <a:xfrm>
            <a:off x="733925" y="5009675"/>
            <a:ext cx="22477300" cy="9068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gcf20736c94_1_19"/>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73" name="Google Shape;173;gcf20736c94_1_19"/>
          <p:cNvPicPr preferRelativeResize="0"/>
          <p:nvPr/>
        </p:nvPicPr>
        <p:blipFill>
          <a:blip r:embed="rId4">
            <a:alphaModFix/>
          </a:blip>
          <a:stretch>
            <a:fillRect/>
          </a:stretch>
        </p:blipFill>
        <p:spPr>
          <a:xfrm>
            <a:off x="5612525" y="3638950"/>
            <a:ext cx="13158949" cy="10978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gcf20736c94_1_25"/>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De Gantt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179" name="Google Shape;179;gcf20736c94_1_25"/>
          <p:cNvPicPr preferRelativeResize="0"/>
          <p:nvPr/>
        </p:nvPicPr>
        <p:blipFill>
          <a:blip r:embed="rId4">
            <a:alphaModFix/>
          </a:blip>
          <a:stretch>
            <a:fillRect/>
          </a:stretch>
        </p:blipFill>
        <p:spPr>
          <a:xfrm>
            <a:off x="5973300" y="3204750"/>
            <a:ext cx="10642025" cy="1218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gcf024161ac_8_32"/>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sp>
        <p:nvSpPr>
          <p:cNvPr id="185" name="Google Shape;185;gcf024161ac_8_32"/>
          <p:cNvSpPr txBox="1"/>
          <p:nvPr/>
        </p:nvSpPr>
        <p:spPr>
          <a:xfrm>
            <a:off x="1579325" y="6894850"/>
            <a:ext cx="115515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Calibri"/>
                <a:ea typeface="Calibri"/>
                <a:cs typeface="Calibri"/>
                <a:sym typeface="Calibri"/>
              </a:rPr>
              <a:t>Unas de las técnicas de levantamiento de información que se utilizaron fueron las encuestas y/o observaciones de los clientes ya que con estas técnicas se puede recibir la información de cada uno de los clientes. Como segunda opción estan las entrevistas las cuales serán por plataformas como meet, zoom y  demás herramientas de comunicación Online.</a:t>
            </a:r>
            <a:endParaRPr sz="4000">
              <a:latin typeface="Calibri"/>
              <a:ea typeface="Calibri"/>
              <a:cs typeface="Calibri"/>
              <a:sym typeface="Calibri"/>
            </a:endParaRPr>
          </a:p>
        </p:txBody>
      </p:sp>
      <p:pic>
        <p:nvPicPr>
          <p:cNvPr id="186" name="Google Shape;186;gcf024161ac_8_32"/>
          <p:cNvPicPr preferRelativeResize="0"/>
          <p:nvPr/>
        </p:nvPicPr>
        <p:blipFill>
          <a:blip r:embed="rId4">
            <a:alphaModFix/>
          </a:blip>
          <a:stretch>
            <a:fillRect/>
          </a:stretch>
        </p:blipFill>
        <p:spPr>
          <a:xfrm>
            <a:off x="13508850" y="5851263"/>
            <a:ext cx="9391650" cy="658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gcf024161ac_8_56"/>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192" name="Google Shape;192;gcf024161ac_8_56"/>
          <p:cNvPicPr preferRelativeResize="0"/>
          <p:nvPr/>
        </p:nvPicPr>
        <p:blipFill>
          <a:blip r:embed="rId4">
            <a:alphaModFix/>
          </a:blip>
          <a:stretch>
            <a:fillRect/>
          </a:stretch>
        </p:blipFill>
        <p:spPr>
          <a:xfrm>
            <a:off x="2408600" y="5109726"/>
            <a:ext cx="20985450" cy="847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gcf024161ac_8_84"/>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198" name="Google Shape;198;gcf024161ac_8_84"/>
          <p:cNvPicPr preferRelativeResize="0"/>
          <p:nvPr/>
        </p:nvPicPr>
        <p:blipFill>
          <a:blip r:embed="rId4">
            <a:alphaModFix/>
          </a:blip>
          <a:stretch>
            <a:fillRect/>
          </a:stretch>
        </p:blipFill>
        <p:spPr>
          <a:xfrm>
            <a:off x="1641450" y="5009350"/>
            <a:ext cx="20883051" cy="839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gcf024161ac_8_0"/>
          <p:cNvSpPr txBox="1"/>
          <p:nvPr/>
        </p:nvSpPr>
        <p:spPr>
          <a:xfrm>
            <a:off x="894588" y="740375"/>
            <a:ext cx="11165100" cy="317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3600"/>
              <a:buFont typeface="Calibri"/>
              <a:buNone/>
            </a:pPr>
            <a:endParaRPr sz="20000"/>
          </a:p>
        </p:txBody>
      </p:sp>
      <p:sp>
        <p:nvSpPr>
          <p:cNvPr id="67" name="Google Shape;67;gcf024161ac_8_0"/>
          <p:cNvSpPr txBox="1"/>
          <p:nvPr/>
        </p:nvSpPr>
        <p:spPr>
          <a:xfrm>
            <a:off x="714101" y="4106686"/>
            <a:ext cx="17492700" cy="11267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404040"/>
              </a:buClr>
              <a:buSzPts val="1600"/>
              <a:buFont typeface="Arial"/>
              <a:buNone/>
            </a:pPr>
            <a:r>
              <a:rPr lang="en-US" sz="3800" b="1" i="0" u="none" strike="noStrike" cap="none">
                <a:solidFill>
                  <a:srgbClr val="404040"/>
                </a:solidFill>
                <a:latin typeface="Calibri"/>
                <a:ea typeface="Calibri"/>
                <a:cs typeface="Calibri"/>
                <a:sym typeface="Calibri"/>
              </a:rPr>
              <a:t>Introducción</a:t>
            </a:r>
            <a:endParaRPr sz="3800" b="1">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Alcance del proyecto </a:t>
            </a:r>
            <a:endParaRPr sz="3800">
              <a:latin typeface="Calibri"/>
              <a:ea typeface="Calibri"/>
              <a:cs typeface="Calibri"/>
              <a:sym typeface="Calibri"/>
            </a:endParaRPr>
          </a:p>
          <a:p>
            <a:pPr marL="0" marR="0" lvl="0" indent="0" algn="l"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Planteamiento del problema  </a:t>
            </a:r>
            <a:endParaRPr sz="3800">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i="0" u="none" strike="noStrike" cap="none">
                <a:solidFill>
                  <a:srgbClr val="404040"/>
                </a:solidFill>
                <a:latin typeface="Calibri"/>
                <a:ea typeface="Calibri"/>
                <a:cs typeface="Calibri"/>
                <a:sym typeface="Calibri"/>
              </a:rPr>
              <a:t>Objetivos</a:t>
            </a:r>
            <a:br>
              <a:rPr lang="en-US" sz="3800" i="0" u="none" strike="noStrike" cap="none">
                <a:solidFill>
                  <a:srgbClr val="404040"/>
                </a:solidFill>
                <a:latin typeface="Calibri"/>
                <a:ea typeface="Calibri"/>
                <a:cs typeface="Calibri"/>
                <a:sym typeface="Calibri"/>
              </a:rPr>
            </a:br>
            <a:r>
              <a:rPr lang="en-US" sz="3800" i="0" u="none" strike="noStrike" cap="none">
                <a:solidFill>
                  <a:srgbClr val="404040"/>
                </a:solidFill>
                <a:latin typeface="Calibri"/>
                <a:ea typeface="Calibri"/>
                <a:cs typeface="Calibri"/>
                <a:sym typeface="Calibri"/>
              </a:rPr>
              <a:t>Justificaci</a:t>
            </a:r>
            <a:r>
              <a:rPr lang="en-US" sz="3800">
                <a:solidFill>
                  <a:srgbClr val="404040"/>
                </a:solidFill>
                <a:latin typeface="Calibri"/>
                <a:ea typeface="Calibri"/>
                <a:cs typeface="Calibri"/>
                <a:sym typeface="Calibri"/>
              </a:rPr>
              <a:t>ón</a:t>
            </a:r>
            <a:endParaRPr sz="3800">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Norma IEEE 830</a:t>
            </a:r>
            <a:br>
              <a:rPr lang="en-US" sz="3800">
                <a:solidFill>
                  <a:srgbClr val="404040"/>
                </a:solidFill>
                <a:latin typeface="Calibri"/>
                <a:ea typeface="Calibri"/>
                <a:cs typeface="Calibri"/>
                <a:sym typeface="Calibri"/>
              </a:rPr>
            </a:br>
            <a:r>
              <a:rPr lang="en-US" sz="3800">
                <a:solidFill>
                  <a:srgbClr val="404040"/>
                </a:solidFill>
                <a:latin typeface="Calibri"/>
                <a:ea typeface="Calibri"/>
                <a:cs typeface="Calibri"/>
                <a:sym typeface="Calibri"/>
              </a:rPr>
              <a:t>Técnicas de levantamiento de información</a:t>
            </a:r>
            <a:endParaRPr sz="3800">
              <a:solidFill>
                <a:srgbClr val="404040"/>
              </a:solidFill>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Personal involucrado</a:t>
            </a:r>
            <a:endParaRPr sz="3800">
              <a:solidFill>
                <a:srgbClr val="404040"/>
              </a:solidFill>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Requerimientos funcionales y no funcionales</a:t>
            </a:r>
            <a:br>
              <a:rPr lang="en-US" sz="3800">
                <a:solidFill>
                  <a:srgbClr val="404040"/>
                </a:solidFill>
                <a:latin typeface="Calibri"/>
                <a:ea typeface="Calibri"/>
                <a:cs typeface="Calibri"/>
                <a:sym typeface="Calibri"/>
              </a:rPr>
            </a:br>
            <a:r>
              <a:rPr lang="en-US" sz="3800">
                <a:solidFill>
                  <a:srgbClr val="404040"/>
                </a:solidFill>
                <a:latin typeface="Calibri"/>
                <a:ea typeface="Calibri"/>
                <a:cs typeface="Calibri"/>
                <a:sym typeface="Calibri"/>
              </a:rPr>
              <a:t>Mapa de Procesos </a:t>
            </a:r>
            <a:endParaRPr sz="3800">
              <a:latin typeface="Calibri"/>
              <a:ea typeface="Calibri"/>
              <a:cs typeface="Calibri"/>
              <a:sym typeface="Calibri"/>
            </a:endParaRPr>
          </a:p>
          <a:p>
            <a:pPr marL="0" marR="0" lvl="0" indent="0" algn="just" rtl="0">
              <a:spcBef>
                <a:spcPts val="0"/>
              </a:spcBef>
              <a:spcAft>
                <a:spcPts val="0"/>
              </a:spcAft>
              <a:buNone/>
            </a:pPr>
            <a:r>
              <a:rPr lang="en-US" sz="3800">
                <a:solidFill>
                  <a:srgbClr val="404040"/>
                </a:solidFill>
                <a:latin typeface="Calibri"/>
                <a:ea typeface="Calibri"/>
                <a:cs typeface="Calibri"/>
                <a:sym typeface="Calibri"/>
              </a:rPr>
              <a:t>BPMN	</a:t>
            </a:r>
            <a:endParaRPr sz="3800" i="0" u="none" strike="noStrike" cap="none">
              <a:solidFill>
                <a:srgbClr val="404040"/>
              </a:solidFill>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Diagrama de Gantt</a:t>
            </a:r>
            <a:endParaRPr sz="3800">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Diagrama de Distribución</a:t>
            </a:r>
            <a:br>
              <a:rPr lang="en-US" sz="3800">
                <a:solidFill>
                  <a:srgbClr val="404040"/>
                </a:solidFill>
                <a:latin typeface="Calibri"/>
                <a:ea typeface="Calibri"/>
                <a:cs typeface="Calibri"/>
                <a:sym typeface="Calibri"/>
              </a:rPr>
            </a:br>
            <a:r>
              <a:rPr lang="en-US" sz="3800">
                <a:solidFill>
                  <a:srgbClr val="404040"/>
                </a:solidFill>
                <a:latin typeface="Calibri"/>
                <a:ea typeface="Calibri"/>
                <a:cs typeface="Calibri"/>
                <a:sym typeface="Calibri"/>
              </a:rPr>
              <a:t>Diagrama UML</a:t>
            </a:r>
            <a:br>
              <a:rPr lang="en-US" sz="3800">
                <a:solidFill>
                  <a:srgbClr val="404040"/>
                </a:solidFill>
                <a:latin typeface="Calibri"/>
                <a:ea typeface="Calibri"/>
                <a:cs typeface="Calibri"/>
                <a:sym typeface="Calibri"/>
              </a:rPr>
            </a:br>
            <a:r>
              <a:rPr lang="en-US" sz="3800">
                <a:solidFill>
                  <a:srgbClr val="404040"/>
                </a:solidFill>
                <a:latin typeface="Calibri"/>
                <a:ea typeface="Calibri"/>
                <a:cs typeface="Calibri"/>
                <a:sym typeface="Calibri"/>
              </a:rPr>
              <a:t>Diagrama Entidad Relación  </a:t>
            </a:r>
            <a:endParaRPr sz="3800">
              <a:latin typeface="Calibri"/>
              <a:ea typeface="Calibri"/>
              <a:cs typeface="Calibri"/>
              <a:sym typeface="Calibri"/>
            </a:endParaRPr>
          </a:p>
          <a:p>
            <a:pPr marL="0" marR="0" lvl="0" indent="0" algn="just" rtl="0">
              <a:lnSpc>
                <a:spcPct val="100000"/>
              </a:lnSpc>
              <a:spcBef>
                <a:spcPts val="0"/>
              </a:spcBef>
              <a:spcAft>
                <a:spcPts val="0"/>
              </a:spcAft>
              <a:buClr>
                <a:srgbClr val="404040"/>
              </a:buClr>
              <a:buSzPts val="1600"/>
              <a:buFont typeface="Arial"/>
              <a:buNone/>
            </a:pPr>
            <a:r>
              <a:rPr lang="en-US" sz="3800">
                <a:solidFill>
                  <a:srgbClr val="404040"/>
                </a:solidFill>
                <a:latin typeface="Calibri"/>
                <a:ea typeface="Calibri"/>
                <a:cs typeface="Calibri"/>
                <a:sym typeface="Calibri"/>
              </a:rPr>
              <a:t>Diccionario de Datos</a:t>
            </a:r>
            <a:br>
              <a:rPr lang="en-US" sz="3800">
                <a:solidFill>
                  <a:srgbClr val="404040"/>
                </a:solidFill>
                <a:latin typeface="Calibri"/>
                <a:ea typeface="Calibri"/>
                <a:cs typeface="Calibri"/>
                <a:sym typeface="Calibri"/>
              </a:rPr>
            </a:br>
            <a:r>
              <a:rPr lang="en-US" sz="3800">
                <a:solidFill>
                  <a:srgbClr val="404040"/>
                </a:solidFill>
                <a:latin typeface="Calibri"/>
                <a:ea typeface="Calibri"/>
                <a:cs typeface="Calibri"/>
                <a:sym typeface="Calibri"/>
              </a:rPr>
              <a:t>Logo</a:t>
            </a:r>
            <a:endParaRPr sz="3800" i="0" u="none" strike="noStrike" cap="none">
              <a:solidFill>
                <a:srgbClr val="40404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Calibri"/>
              <a:buNone/>
            </a:pPr>
            <a:endParaRPr sz="8000" b="1" i="0" u="none" strike="noStrike" cap="none">
              <a:solidFill>
                <a:srgbClr val="404040"/>
              </a:solidFill>
              <a:latin typeface="Arial"/>
              <a:ea typeface="Arial"/>
              <a:cs typeface="Arial"/>
              <a:sym typeface="Arial"/>
            </a:endParaRPr>
          </a:p>
        </p:txBody>
      </p:sp>
      <p:pic>
        <p:nvPicPr>
          <p:cNvPr id="68" name="Google Shape;68;gcf024161ac_8_0"/>
          <p:cNvPicPr preferRelativeResize="0"/>
          <p:nvPr/>
        </p:nvPicPr>
        <p:blipFill>
          <a:blip r:embed="rId4">
            <a:alphaModFix/>
          </a:blip>
          <a:stretch>
            <a:fillRect/>
          </a:stretch>
        </p:blipFill>
        <p:spPr>
          <a:xfrm>
            <a:off x="11713091" y="4106675"/>
            <a:ext cx="12015985" cy="8582825"/>
          </a:xfrm>
          <a:prstGeom prst="rect">
            <a:avLst/>
          </a:prstGeom>
          <a:noFill/>
          <a:ln>
            <a:noFill/>
          </a:ln>
        </p:spPr>
      </p:pic>
      <p:sp>
        <p:nvSpPr>
          <p:cNvPr id="69" name="Google Shape;69;gcf024161ac_8_0"/>
          <p:cNvSpPr/>
          <p:nvPr/>
        </p:nvSpPr>
        <p:spPr>
          <a:xfrm>
            <a:off x="894600" y="3911079"/>
            <a:ext cx="4263600" cy="195600"/>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2200" b="0" i="0" u="none" strike="noStrike" cap="none">
              <a:solidFill>
                <a:srgbClr val="FFFFFF"/>
              </a:solidFill>
              <a:latin typeface="Calibri"/>
              <a:ea typeface="Calibri"/>
              <a:cs typeface="Calibri"/>
              <a:sym typeface="Calibri"/>
            </a:endParaRPr>
          </a:p>
        </p:txBody>
      </p:sp>
      <p:sp>
        <p:nvSpPr>
          <p:cNvPr id="70" name="Google Shape;70;gcf024161ac_8_0"/>
          <p:cNvSpPr txBox="1"/>
          <p:nvPr/>
        </p:nvSpPr>
        <p:spPr>
          <a:xfrm>
            <a:off x="468275" y="843575"/>
            <a:ext cx="131589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0" b="1">
                <a:solidFill>
                  <a:srgbClr val="3F3F3F"/>
                </a:solidFill>
                <a:latin typeface="Calibri"/>
                <a:ea typeface="Calibri"/>
                <a:cs typeface="Calibri"/>
                <a:sym typeface="Calibri"/>
              </a:rPr>
              <a:t>Contenido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gcf024161ac_8_89"/>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204" name="Google Shape;204;gcf024161ac_8_89"/>
          <p:cNvPicPr preferRelativeResize="0"/>
          <p:nvPr/>
        </p:nvPicPr>
        <p:blipFill>
          <a:blip r:embed="rId4">
            <a:alphaModFix/>
          </a:blip>
          <a:stretch>
            <a:fillRect/>
          </a:stretch>
        </p:blipFill>
        <p:spPr>
          <a:xfrm>
            <a:off x="865338" y="4360600"/>
            <a:ext cx="22653325" cy="938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gcf024161ac_8_94"/>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210" name="Google Shape;210;gcf024161ac_8_94"/>
          <p:cNvPicPr preferRelativeResize="0"/>
          <p:nvPr/>
        </p:nvPicPr>
        <p:blipFill>
          <a:blip r:embed="rId4">
            <a:alphaModFix/>
          </a:blip>
          <a:stretch>
            <a:fillRect/>
          </a:stretch>
        </p:blipFill>
        <p:spPr>
          <a:xfrm>
            <a:off x="739025" y="4603250"/>
            <a:ext cx="22027700" cy="911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gcf024161ac_8_102"/>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216" name="Google Shape;216;gcf024161ac_8_102" descr="Gráfico de respuestas de formularios. Título de la pregunta: ¿De que manera prefiere pagar?. Número de respuestas: 11 respuestas."/>
          <p:cNvPicPr preferRelativeResize="0"/>
          <p:nvPr/>
        </p:nvPicPr>
        <p:blipFill>
          <a:blip r:embed="rId4">
            <a:alphaModFix/>
          </a:blip>
          <a:stretch>
            <a:fillRect/>
          </a:stretch>
        </p:blipFill>
        <p:spPr>
          <a:xfrm>
            <a:off x="874375" y="4648350"/>
            <a:ext cx="20916900" cy="994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gcf024161ac_8_107"/>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pic>
        <p:nvPicPr>
          <p:cNvPr id="222" name="Google Shape;222;gcf024161ac_8_107" descr="Gráfico de respuestas de formularios. Título de la pregunta: ¿A tenido problemas con las compras virtuales?. Número de respuestas: 11 respuestas."/>
          <p:cNvPicPr preferRelativeResize="0"/>
          <p:nvPr/>
        </p:nvPicPr>
        <p:blipFill>
          <a:blip r:embed="rId4">
            <a:alphaModFix/>
          </a:blip>
          <a:stretch>
            <a:fillRect/>
          </a:stretch>
        </p:blipFill>
        <p:spPr>
          <a:xfrm>
            <a:off x="964838" y="4874000"/>
            <a:ext cx="22454325" cy="9447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gcf1c28790e_5_0"/>
          <p:cNvSpPr txBox="1"/>
          <p:nvPr/>
        </p:nvSpPr>
        <p:spPr>
          <a:xfrm>
            <a:off x="733925" y="1742950"/>
            <a:ext cx="141966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Entidad relacion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228" name="Google Shape;228;gcf1c28790e_5_0"/>
          <p:cNvPicPr preferRelativeResize="0"/>
          <p:nvPr/>
        </p:nvPicPr>
        <p:blipFill>
          <a:blip r:embed="rId4">
            <a:alphaModFix/>
          </a:blip>
          <a:stretch>
            <a:fillRect/>
          </a:stretch>
        </p:blipFill>
        <p:spPr>
          <a:xfrm>
            <a:off x="1867075" y="3114525"/>
            <a:ext cx="19115199" cy="1239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gcf1c28790e_5_6"/>
          <p:cNvSpPr txBox="1"/>
          <p:nvPr/>
        </p:nvSpPr>
        <p:spPr>
          <a:xfrm>
            <a:off x="733925" y="1742950"/>
            <a:ext cx="141966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Diccionario de Datos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sp>
        <p:nvSpPr>
          <p:cNvPr id="234" name="Google Shape;234;gcf1c28790e_5_6"/>
          <p:cNvSpPr txBox="1"/>
          <p:nvPr/>
        </p:nvSpPr>
        <p:spPr>
          <a:xfrm>
            <a:off x="3009225" y="5778725"/>
            <a:ext cx="17372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u="sng">
                <a:solidFill>
                  <a:schemeClr val="hlink"/>
                </a:solidFill>
                <a:hlinkClick r:id="rId4"/>
              </a:rPr>
              <a:t>https://drive.google.com/file/d/1dwgUEjyJd_CgwVYWrRYL-56A8J1Er9_o/view?usp=sharing</a:t>
            </a:r>
            <a:endParaRPr sz="5000"/>
          </a:p>
        </p:txBody>
      </p:sp>
      <p:pic>
        <p:nvPicPr>
          <p:cNvPr id="235" name="Google Shape;235;gcf1c28790e_5_6"/>
          <p:cNvPicPr preferRelativeResize="0"/>
          <p:nvPr/>
        </p:nvPicPr>
        <p:blipFill>
          <a:blip r:embed="rId5">
            <a:alphaModFix/>
          </a:blip>
          <a:stretch>
            <a:fillRect/>
          </a:stretch>
        </p:blipFill>
        <p:spPr>
          <a:xfrm rot="-1692922">
            <a:off x="13260975" y="6667725"/>
            <a:ext cx="2412563" cy="24125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gcf1c28790e_3_0"/>
          <p:cNvSpPr txBox="1"/>
          <p:nvPr/>
        </p:nvSpPr>
        <p:spPr>
          <a:xfrm>
            <a:off x="733925" y="1742950"/>
            <a:ext cx="141966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Diagrama UML </a:t>
            </a:r>
            <a:endParaRPr sz="1000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241" name="Google Shape;241;gcf1c28790e_3_0"/>
          <p:cNvPicPr preferRelativeResize="0"/>
          <p:nvPr/>
        </p:nvPicPr>
        <p:blipFill>
          <a:blip r:embed="rId4">
            <a:alphaModFix/>
          </a:blip>
          <a:stretch>
            <a:fillRect/>
          </a:stretch>
        </p:blipFill>
        <p:spPr>
          <a:xfrm>
            <a:off x="2946625" y="3287025"/>
            <a:ext cx="15914874" cy="1197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gcf024161ac_8_75"/>
          <p:cNvSpPr txBox="1"/>
          <p:nvPr/>
        </p:nvSpPr>
        <p:spPr>
          <a:xfrm>
            <a:off x="-4" y="2070400"/>
            <a:ext cx="17264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Tecnicas de levantamiento de informacion </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9400" b="1">
              <a:solidFill>
                <a:srgbClr val="FFFFFF"/>
              </a:solidFill>
              <a:latin typeface="Calibri"/>
              <a:ea typeface="Calibri"/>
              <a:cs typeface="Calibri"/>
              <a:sym typeface="Calibri"/>
            </a:endParaRPr>
          </a:p>
        </p:txBody>
      </p:sp>
      <p:sp>
        <p:nvSpPr>
          <p:cNvPr id="247" name="Google Shape;247;gcf024161ac_8_75"/>
          <p:cNvSpPr txBox="1"/>
          <p:nvPr/>
        </p:nvSpPr>
        <p:spPr>
          <a:xfrm>
            <a:off x="4963550" y="6075275"/>
            <a:ext cx="13131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latin typeface="Calibri"/>
                <a:ea typeface="Calibri"/>
                <a:cs typeface="Calibri"/>
                <a:sym typeface="Calibri"/>
              </a:rPr>
              <a:t>Link de Encuestas Aplicadas:</a:t>
            </a:r>
            <a:br>
              <a:rPr lang="en-US" sz="4000">
                <a:latin typeface="Calibri"/>
                <a:ea typeface="Calibri"/>
                <a:cs typeface="Calibri"/>
                <a:sym typeface="Calibri"/>
              </a:rPr>
            </a:br>
            <a:r>
              <a:rPr lang="en-US" sz="4000" u="sng">
                <a:solidFill>
                  <a:schemeClr val="hlink"/>
                </a:solidFill>
                <a:latin typeface="Calibri"/>
                <a:ea typeface="Calibri"/>
                <a:cs typeface="Calibri"/>
                <a:sym typeface="Calibri"/>
                <a:hlinkClick r:id="rId4"/>
              </a:rPr>
              <a:t>https://docs.google.com/forms/d/e/1FAIpQLSdv_vBM5OTd_eKZDXoxhETbJ6H73EWivIxspLdOC8uvH9hn7Q/viewform?usp=sf_link</a:t>
            </a:r>
            <a:endParaRPr sz="4000">
              <a:latin typeface="Calibri"/>
              <a:ea typeface="Calibri"/>
              <a:cs typeface="Calibri"/>
              <a:sym typeface="Calibri"/>
            </a:endParaRPr>
          </a:p>
        </p:txBody>
      </p:sp>
      <p:pic>
        <p:nvPicPr>
          <p:cNvPr id="248" name="Google Shape;248;gcf024161ac_8_75"/>
          <p:cNvPicPr preferRelativeResize="0"/>
          <p:nvPr/>
        </p:nvPicPr>
        <p:blipFill>
          <a:blip r:embed="rId5">
            <a:alphaModFix/>
          </a:blip>
          <a:stretch>
            <a:fillRect/>
          </a:stretch>
        </p:blipFill>
        <p:spPr>
          <a:xfrm>
            <a:off x="6470625" y="8722775"/>
            <a:ext cx="10793475" cy="621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gcf024161ac_12_0"/>
          <p:cNvSpPr txBox="1"/>
          <p:nvPr/>
        </p:nvSpPr>
        <p:spPr>
          <a:xfrm>
            <a:off x="733925" y="1742950"/>
            <a:ext cx="141966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dirty="0" err="1">
                <a:solidFill>
                  <a:srgbClr val="FFFFFF"/>
                </a:solidFill>
                <a:latin typeface="Calibri"/>
                <a:ea typeface="Calibri"/>
                <a:cs typeface="Calibri"/>
                <a:sym typeface="Calibri"/>
              </a:rPr>
              <a:t>Diagrama</a:t>
            </a:r>
            <a:r>
              <a:rPr lang="en-US" sz="10000" dirty="0">
                <a:solidFill>
                  <a:srgbClr val="FFFFFF"/>
                </a:solidFill>
                <a:latin typeface="Calibri"/>
                <a:ea typeface="Calibri"/>
                <a:cs typeface="Calibri"/>
                <a:sym typeface="Calibri"/>
              </a:rPr>
              <a:t> De BPMN </a:t>
            </a:r>
            <a:endParaRPr sz="10000" dirty="0">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dirty="0">
              <a:solidFill>
                <a:srgbClr val="FFFFFF"/>
              </a:solidFill>
              <a:latin typeface="Calibri"/>
              <a:ea typeface="Calibri"/>
              <a:cs typeface="Calibri"/>
              <a:sym typeface="Calibri"/>
            </a:endParaRPr>
          </a:p>
        </p:txBody>
      </p:sp>
      <p:pic>
        <p:nvPicPr>
          <p:cNvPr id="254" name="Google Shape;254;gcf024161ac_12_0"/>
          <p:cNvPicPr preferRelativeResize="0"/>
          <p:nvPr/>
        </p:nvPicPr>
        <p:blipFill rotWithShape="1">
          <a:blip r:embed="rId4">
            <a:alphaModFix/>
          </a:blip>
          <a:srcRect/>
          <a:stretch/>
        </p:blipFill>
        <p:spPr>
          <a:xfrm>
            <a:off x="3166075" y="3351125"/>
            <a:ext cx="17474901" cy="10587675"/>
          </a:xfrm>
          <a:prstGeom prst="rect">
            <a:avLst/>
          </a:prstGeom>
          <a:noFill/>
          <a:ln>
            <a:noFill/>
          </a:ln>
        </p:spPr>
      </p:pic>
      <p:sp>
        <p:nvSpPr>
          <p:cNvPr id="255" name="Google Shape;255;gcf024161ac_12_0"/>
          <p:cNvSpPr txBox="1"/>
          <p:nvPr/>
        </p:nvSpPr>
        <p:spPr>
          <a:xfrm>
            <a:off x="2754850" y="14267750"/>
            <a:ext cx="19572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u="sng">
                <a:solidFill>
                  <a:schemeClr val="hlink"/>
                </a:solidFill>
                <a:latin typeface="Helvetica Neue"/>
                <a:ea typeface="Helvetica Neue"/>
                <a:cs typeface="Helvetica Neue"/>
                <a:sym typeface="Helvetica Neue"/>
                <a:hlinkClick r:id="rId5"/>
              </a:rPr>
              <a:t>https://lucid.app/lucidchart/0752ec43-0eb7-400e-81d2-130bab703f43/view</a:t>
            </a:r>
            <a:endParaRPr sz="33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gcf024161ac_5_26"/>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Mapa de procesos</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261" name="Google Shape;261;gcf024161ac_5_26"/>
          <p:cNvPicPr preferRelativeResize="0"/>
          <p:nvPr/>
        </p:nvPicPr>
        <p:blipFill>
          <a:blip r:embed="rId4">
            <a:alphaModFix/>
          </a:blip>
          <a:stretch>
            <a:fillRect/>
          </a:stretch>
        </p:blipFill>
        <p:spPr>
          <a:xfrm>
            <a:off x="152400" y="3791350"/>
            <a:ext cx="24057676" cy="1155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gcf024161ac_8_8"/>
          <p:cNvSpPr txBox="1"/>
          <p:nvPr/>
        </p:nvSpPr>
        <p:spPr>
          <a:xfrm>
            <a:off x="827953" y="451250"/>
            <a:ext cx="7934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Introducción</a:t>
            </a:r>
            <a:endParaRPr sz="1400" b="0" i="0" u="none" strike="noStrike" cap="none">
              <a:solidFill>
                <a:srgbClr val="000000"/>
              </a:solidFill>
              <a:latin typeface="Arial"/>
              <a:ea typeface="Arial"/>
              <a:cs typeface="Arial"/>
              <a:sym typeface="Arial"/>
            </a:endParaRPr>
          </a:p>
        </p:txBody>
      </p:sp>
      <p:sp>
        <p:nvSpPr>
          <p:cNvPr id="76" name="Google Shape;76;gcf024161ac_8_8"/>
          <p:cNvSpPr/>
          <p:nvPr/>
        </p:nvSpPr>
        <p:spPr>
          <a:xfrm>
            <a:off x="5028725" y="2622053"/>
            <a:ext cx="1033500" cy="1194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7" name="Google Shape;77;gcf024161ac_8_8"/>
          <p:cNvSpPr txBox="1"/>
          <p:nvPr/>
        </p:nvSpPr>
        <p:spPr>
          <a:xfrm>
            <a:off x="1067350" y="5234300"/>
            <a:ext cx="12018300" cy="814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700">
                <a:latin typeface="Calibri"/>
                <a:ea typeface="Calibri"/>
                <a:cs typeface="Calibri"/>
                <a:sym typeface="Calibri"/>
              </a:rPr>
              <a:t>La Logística y el control de inventarios en una empresa es lo que facilita el análisis, creación, optimización e implementación de los procesos; los cuales llevan a asumir nuevos retos, que  en la era de la información y la tecnología facilitan la mejora de los movimientos y costos logísticos, sin embargo existen algunas empresas que aún no se han abierto a nuevas posibilidades a través de la tecnología, ya sea porque no tienen los recursos o porque no tienen conocimiento de las nuevas tecnologías.</a:t>
            </a:r>
            <a:endParaRPr sz="4700">
              <a:latin typeface="Calibri"/>
              <a:ea typeface="Calibri"/>
              <a:cs typeface="Calibri"/>
              <a:sym typeface="Calibri"/>
            </a:endParaRPr>
          </a:p>
        </p:txBody>
      </p:sp>
      <p:pic>
        <p:nvPicPr>
          <p:cNvPr id="78" name="Google Shape;78;gcf024161ac_8_8"/>
          <p:cNvPicPr preferRelativeResize="0"/>
          <p:nvPr/>
        </p:nvPicPr>
        <p:blipFill>
          <a:blip r:embed="rId4">
            <a:alphaModFix/>
          </a:blip>
          <a:stretch>
            <a:fillRect/>
          </a:stretch>
        </p:blipFill>
        <p:spPr>
          <a:xfrm>
            <a:off x="13672250" y="7039250"/>
            <a:ext cx="10229300" cy="3953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gcf024161ac_5_34"/>
          <p:cNvSpPr txBox="1"/>
          <p:nvPr/>
        </p:nvSpPr>
        <p:spPr>
          <a:xfrm>
            <a:off x="733925" y="1742950"/>
            <a:ext cx="10060500" cy="1896000"/>
          </a:xfrm>
          <a:prstGeom prst="rect">
            <a:avLst/>
          </a:prstGeom>
          <a:noFill/>
          <a:ln>
            <a:noFill/>
          </a:ln>
        </p:spPr>
        <p:txBody>
          <a:bodyPr spcFirstLastPara="1" wrap="square" lIns="71425" tIns="71425" rIns="71425" bIns="71425" anchor="b" anchorCtr="0">
            <a:noAutofit/>
          </a:bodyPr>
          <a:lstStyle/>
          <a:p>
            <a:pPr marL="0" marR="38100" lvl="0" indent="0" algn="l" rtl="0">
              <a:lnSpc>
                <a:spcPct val="80000"/>
              </a:lnSpc>
              <a:spcBef>
                <a:spcPts val="0"/>
              </a:spcBef>
              <a:spcAft>
                <a:spcPts val="0"/>
              </a:spcAft>
              <a:buClr>
                <a:srgbClr val="FFFFFF"/>
              </a:buClr>
              <a:buSzPts val="10000"/>
              <a:buFont typeface="Calibri"/>
              <a:buNone/>
            </a:pPr>
            <a:r>
              <a:rPr lang="en-US" sz="10000">
                <a:solidFill>
                  <a:srgbClr val="FFFFFF"/>
                </a:solidFill>
                <a:latin typeface="Calibri"/>
                <a:ea typeface="Calibri"/>
                <a:cs typeface="Calibri"/>
                <a:sym typeface="Calibri"/>
              </a:rPr>
              <a:t>BPMN</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pic>
        <p:nvPicPr>
          <p:cNvPr id="267" name="Google Shape;267;gcf024161ac_5_34"/>
          <p:cNvPicPr preferRelativeResize="0"/>
          <p:nvPr/>
        </p:nvPicPr>
        <p:blipFill>
          <a:blip r:embed="rId4">
            <a:alphaModFix/>
          </a:blip>
          <a:stretch>
            <a:fillRect/>
          </a:stretch>
        </p:blipFill>
        <p:spPr>
          <a:xfrm>
            <a:off x="733926" y="3084150"/>
            <a:ext cx="21826775" cy="12555050"/>
          </a:xfrm>
          <a:prstGeom prst="rect">
            <a:avLst/>
          </a:prstGeom>
          <a:noFill/>
          <a:ln>
            <a:noFill/>
          </a:ln>
        </p:spPr>
      </p:pic>
      <p:sp>
        <p:nvSpPr>
          <p:cNvPr id="268" name="Google Shape;268;gcf024161ac_5_34"/>
          <p:cNvSpPr txBox="1"/>
          <p:nvPr/>
        </p:nvSpPr>
        <p:spPr>
          <a:xfrm>
            <a:off x="1659125" y="14524050"/>
            <a:ext cx="19991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u="sng" dirty="0">
                <a:solidFill>
                  <a:srgbClr val="3367D6"/>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https://lucid.app/lucidchart/b13d73be-c730-4ab8-8dda-8eeecff4cebd/view?page=0_0#</a:t>
            </a:r>
            <a:endParaRPr sz="4000" dirty="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gcf024161ac_1_5"/>
          <p:cNvSpPr txBox="1"/>
          <p:nvPr/>
        </p:nvSpPr>
        <p:spPr>
          <a:xfrm>
            <a:off x="8009100" y="1994325"/>
            <a:ext cx="8365800" cy="2290200"/>
          </a:xfrm>
          <a:prstGeom prst="rect">
            <a:avLst/>
          </a:prstGeom>
          <a:noFill/>
          <a:ln>
            <a:noFill/>
          </a:ln>
        </p:spPr>
        <p:txBody>
          <a:bodyPr spcFirstLastPara="1" wrap="square" lIns="71425" tIns="71425" rIns="71425" bIns="71425" anchor="b" anchorCtr="0">
            <a:noAutofit/>
          </a:bodyPr>
          <a:lstStyle/>
          <a:p>
            <a:pPr marL="28954" marR="28954" lvl="0" indent="9650" algn="ctr" rtl="0">
              <a:lnSpc>
                <a:spcPct val="80000"/>
              </a:lnSpc>
              <a:spcBef>
                <a:spcPts val="0"/>
              </a:spcBef>
              <a:spcAft>
                <a:spcPts val="0"/>
              </a:spcAft>
              <a:buClr>
                <a:srgbClr val="434343"/>
              </a:buClr>
              <a:buSzPts val="16796"/>
              <a:buFont typeface="Calibri"/>
              <a:buNone/>
            </a:pPr>
            <a:r>
              <a:rPr lang="en-US" sz="16796" b="1">
                <a:solidFill>
                  <a:srgbClr val="434343"/>
                </a:solidFill>
                <a:latin typeface="Calibri"/>
                <a:ea typeface="Calibri"/>
                <a:cs typeface="Calibri"/>
                <a:sym typeface="Calibri"/>
              </a:rPr>
              <a:t>Mercept  </a:t>
            </a:r>
            <a:endParaRPr sz="1400" b="0" i="0" u="none" strike="noStrike" cap="none">
              <a:solidFill>
                <a:srgbClr val="000000"/>
              </a:solidFill>
              <a:latin typeface="Arial"/>
              <a:ea typeface="Arial"/>
              <a:cs typeface="Arial"/>
              <a:sym typeface="Arial"/>
            </a:endParaRPr>
          </a:p>
        </p:txBody>
      </p:sp>
      <p:pic>
        <p:nvPicPr>
          <p:cNvPr id="274" name="Google Shape;274;gcf024161ac_1_5"/>
          <p:cNvPicPr preferRelativeResize="0"/>
          <p:nvPr/>
        </p:nvPicPr>
        <p:blipFill>
          <a:blip r:embed="rId4">
            <a:alphaModFix/>
          </a:blip>
          <a:stretch>
            <a:fillRect/>
          </a:stretch>
        </p:blipFill>
        <p:spPr>
          <a:xfrm>
            <a:off x="5495575" y="4617425"/>
            <a:ext cx="13392849" cy="7166450"/>
          </a:xfrm>
          <a:prstGeom prst="rect">
            <a:avLst/>
          </a:prstGeom>
          <a:noFill/>
          <a:ln>
            <a:noFill/>
          </a:ln>
        </p:spPr>
      </p:pic>
      <p:sp>
        <p:nvSpPr>
          <p:cNvPr id="275" name="Google Shape;275;gcf024161ac_1_5"/>
          <p:cNvSpPr txBox="1"/>
          <p:nvPr/>
        </p:nvSpPr>
        <p:spPr>
          <a:xfrm>
            <a:off x="6679200" y="12116775"/>
            <a:ext cx="12209100" cy="198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600" i="1">
                <a:solidFill>
                  <a:schemeClr val="dk1"/>
                </a:solidFill>
                <a:latin typeface="Calibri"/>
                <a:ea typeface="Calibri"/>
                <a:cs typeface="Calibri"/>
                <a:sym typeface="Calibri"/>
              </a:rPr>
              <a:t>“Lo mejor está llegando”</a:t>
            </a:r>
            <a:r>
              <a:rPr lang="en-US" sz="11700" i="1">
                <a:solidFill>
                  <a:schemeClr val="dk1"/>
                </a:solidFill>
                <a:latin typeface="Calibri"/>
                <a:ea typeface="Calibri"/>
                <a:cs typeface="Calibri"/>
                <a:sym typeface="Calibri"/>
              </a:rPr>
              <a:t> </a:t>
            </a:r>
            <a:endParaRPr sz="11700" i="1">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sp>
        <p:nvSpPr>
          <p:cNvPr id="83" name="Google Shape;83;gcf024161ac_8_13"/>
          <p:cNvSpPr txBox="1"/>
          <p:nvPr/>
        </p:nvSpPr>
        <p:spPr>
          <a:xfrm>
            <a:off x="415932" y="130100"/>
            <a:ext cx="10286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Alcance del proyecto</a:t>
            </a:r>
            <a:endParaRPr sz="1400" b="0" i="0" u="none" strike="noStrike" cap="none">
              <a:solidFill>
                <a:srgbClr val="000000"/>
              </a:solidFill>
              <a:latin typeface="Arial"/>
              <a:ea typeface="Arial"/>
              <a:cs typeface="Arial"/>
              <a:sym typeface="Arial"/>
            </a:endParaRPr>
          </a:p>
        </p:txBody>
      </p:sp>
      <p:sp>
        <p:nvSpPr>
          <p:cNvPr id="84" name="Google Shape;84;gcf024161ac_8_13"/>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85" name="Google Shape;85;gcf024161ac_8_13"/>
          <p:cNvSpPr txBox="1"/>
          <p:nvPr/>
        </p:nvSpPr>
        <p:spPr>
          <a:xfrm>
            <a:off x="2216125" y="7358650"/>
            <a:ext cx="94182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Helvetica Neue"/>
                <a:ea typeface="Helvetica Neue"/>
                <a:cs typeface="Helvetica Neue"/>
                <a:sym typeface="Helvetica Neue"/>
              </a:rPr>
              <a:t>El sistema de tienda online le permitirá al cliente buscar, cotizar y comparar productos desde el portal web.</a:t>
            </a:r>
            <a:endParaRPr sz="4000">
              <a:latin typeface="Helvetica Neue"/>
              <a:ea typeface="Helvetica Neue"/>
              <a:cs typeface="Helvetica Neue"/>
              <a:sym typeface="Helvetica Neue"/>
            </a:endParaRPr>
          </a:p>
          <a:p>
            <a:pPr marL="0" lvl="0" indent="0" algn="l" rtl="0">
              <a:spcBef>
                <a:spcPts val="0"/>
              </a:spcBef>
              <a:spcAft>
                <a:spcPts val="0"/>
              </a:spcAft>
              <a:buNone/>
            </a:pPr>
            <a:r>
              <a:rPr lang="en-US" sz="4000">
                <a:latin typeface="Helvetica Neue"/>
                <a:ea typeface="Helvetica Neue"/>
                <a:cs typeface="Helvetica Neue"/>
                <a:sym typeface="Helvetica Neue"/>
              </a:rPr>
              <a:t>Este software no contará con informes detallados por separado de lo vendido por cada Pyme.</a:t>
            </a:r>
            <a:endParaRPr sz="4000">
              <a:latin typeface="Helvetica Neue"/>
              <a:ea typeface="Helvetica Neue"/>
              <a:cs typeface="Helvetica Neue"/>
              <a:sym typeface="Helvetica Neue"/>
            </a:endParaRPr>
          </a:p>
        </p:txBody>
      </p:sp>
      <p:pic>
        <p:nvPicPr>
          <p:cNvPr id="86" name="Google Shape;86;gcf024161ac_8_13"/>
          <p:cNvPicPr preferRelativeResize="0"/>
          <p:nvPr/>
        </p:nvPicPr>
        <p:blipFill>
          <a:blip r:embed="rId4">
            <a:alphaModFix/>
          </a:blip>
          <a:stretch>
            <a:fillRect/>
          </a:stretch>
        </p:blipFill>
        <p:spPr>
          <a:xfrm>
            <a:off x="12762700" y="6552938"/>
            <a:ext cx="10980826" cy="54904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6"/>
          <p:cNvSpPr txBox="1"/>
          <p:nvPr/>
        </p:nvSpPr>
        <p:spPr>
          <a:xfrm>
            <a:off x="503184" y="517200"/>
            <a:ext cx="114546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Planteamiento del Problema </a:t>
            </a:r>
            <a:endParaRPr sz="1400" b="0" i="0" u="none" strike="noStrike" cap="none">
              <a:solidFill>
                <a:srgbClr val="000000"/>
              </a:solidFill>
              <a:latin typeface="Arial"/>
              <a:ea typeface="Arial"/>
              <a:cs typeface="Arial"/>
              <a:sym typeface="Arial"/>
            </a:endParaRPr>
          </a:p>
        </p:txBody>
      </p:sp>
      <p:sp>
        <p:nvSpPr>
          <p:cNvPr id="92" name="Google Shape;92;p6"/>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93" name="Google Shape;93;p6"/>
          <p:cNvSpPr txBox="1"/>
          <p:nvPr/>
        </p:nvSpPr>
        <p:spPr>
          <a:xfrm>
            <a:off x="1290775" y="6543838"/>
            <a:ext cx="12714300" cy="6218400"/>
          </a:xfrm>
          <a:prstGeom prst="rect">
            <a:avLst/>
          </a:prstGeom>
          <a:noFill/>
          <a:ln>
            <a:noFill/>
          </a:ln>
        </p:spPr>
        <p:txBody>
          <a:bodyPr spcFirstLastPara="1" wrap="square" lIns="91425" tIns="91425" rIns="91425" bIns="91425" anchor="t" anchorCtr="0">
            <a:spAutoFit/>
          </a:bodyPr>
          <a:lstStyle/>
          <a:p>
            <a:pPr marL="0" lvl="0" indent="0" algn="just" rtl="0">
              <a:lnSpc>
                <a:spcPct val="107916"/>
              </a:lnSpc>
              <a:spcBef>
                <a:spcPts val="0"/>
              </a:spcBef>
              <a:spcAft>
                <a:spcPts val="0"/>
              </a:spcAft>
              <a:buNone/>
            </a:pPr>
            <a:r>
              <a:rPr lang="en-US" sz="4000">
                <a:solidFill>
                  <a:srgbClr val="202124"/>
                </a:solidFill>
                <a:highlight>
                  <a:srgbClr val="FFFFFF"/>
                </a:highlight>
                <a:latin typeface="Calibri"/>
                <a:ea typeface="Calibri"/>
                <a:cs typeface="Calibri"/>
                <a:sym typeface="Calibri"/>
              </a:rPr>
              <a:t>Actualmente un porcentaje no menor de tiendas de muebles solamente se dedican a vender sus productos en su local, para lo cual los clientes deben visitar las diferentes tiendas y de esta forma buscar lo que desean, lo que lleva a que las personas pierdan tiempo  y dinero al no poder expandir su negocio y atender a diferentes clientes al mismo tiempo.. </a:t>
            </a:r>
            <a:endParaRPr sz="4000">
              <a:solidFill>
                <a:srgbClr val="202124"/>
              </a:solidFill>
              <a:highlight>
                <a:srgbClr val="FFFFFF"/>
              </a:highlight>
              <a:latin typeface="Calibri"/>
              <a:ea typeface="Calibri"/>
              <a:cs typeface="Calibri"/>
              <a:sym typeface="Calibri"/>
            </a:endParaRPr>
          </a:p>
          <a:p>
            <a:pPr marL="0" lvl="0" indent="0" algn="just" rtl="0">
              <a:lnSpc>
                <a:spcPct val="107916"/>
              </a:lnSpc>
              <a:spcBef>
                <a:spcPts val="800"/>
              </a:spcBef>
              <a:spcAft>
                <a:spcPts val="800"/>
              </a:spcAft>
              <a:buNone/>
            </a:pPr>
            <a:r>
              <a:rPr lang="en-US" sz="4000">
                <a:solidFill>
                  <a:srgbClr val="202124"/>
                </a:solidFill>
                <a:highlight>
                  <a:srgbClr val="FFFFFF"/>
                </a:highlight>
                <a:latin typeface="Calibri"/>
                <a:ea typeface="Calibri"/>
                <a:cs typeface="Calibri"/>
                <a:sym typeface="Calibri"/>
              </a:rPr>
              <a:t>Por lo tanto, en este proyecto “Mercept” se requiere de un sistema que cumpla con las condiciones que necesita la empresa, logrando que tengan la Tienda Online a su medida.</a:t>
            </a:r>
            <a:endParaRPr sz="4000">
              <a:solidFill>
                <a:srgbClr val="202124"/>
              </a:solidFill>
              <a:highlight>
                <a:srgbClr val="FFFFFF"/>
              </a:highlight>
              <a:latin typeface="Calibri"/>
              <a:ea typeface="Calibri"/>
              <a:cs typeface="Calibri"/>
              <a:sym typeface="Calibri"/>
            </a:endParaRPr>
          </a:p>
        </p:txBody>
      </p:sp>
      <p:pic>
        <p:nvPicPr>
          <p:cNvPr id="94" name="Google Shape;94;p6"/>
          <p:cNvPicPr preferRelativeResize="0"/>
          <p:nvPr/>
        </p:nvPicPr>
        <p:blipFill>
          <a:blip r:embed="rId4">
            <a:alphaModFix/>
          </a:blip>
          <a:stretch>
            <a:fillRect/>
          </a:stretch>
        </p:blipFill>
        <p:spPr>
          <a:xfrm>
            <a:off x="15077800" y="5339800"/>
            <a:ext cx="8702125" cy="862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gcf024161ac_8_26"/>
          <p:cNvSpPr txBox="1"/>
          <p:nvPr/>
        </p:nvSpPr>
        <p:spPr>
          <a:xfrm>
            <a:off x="0" y="1075075"/>
            <a:ext cx="80601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Objetivos</a:t>
            </a:r>
            <a:endParaRPr sz="10000" b="1">
              <a:solidFill>
                <a:srgbClr val="FFFFFF"/>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10000"/>
              <a:buFont typeface="Calibri"/>
              <a:buNone/>
            </a:pPr>
            <a:endParaRPr sz="10000" b="1">
              <a:solidFill>
                <a:srgbClr val="FFFFFF"/>
              </a:solidFill>
              <a:latin typeface="Calibri"/>
              <a:ea typeface="Calibri"/>
              <a:cs typeface="Calibri"/>
              <a:sym typeface="Calibri"/>
            </a:endParaRPr>
          </a:p>
        </p:txBody>
      </p:sp>
      <p:sp>
        <p:nvSpPr>
          <p:cNvPr id="100" name="Google Shape;100;gcf024161ac_8_26"/>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101" name="Google Shape;101;gcf024161ac_8_26"/>
          <p:cNvSpPr txBox="1"/>
          <p:nvPr/>
        </p:nvSpPr>
        <p:spPr>
          <a:xfrm>
            <a:off x="1397725" y="5274300"/>
            <a:ext cx="176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Calibri"/>
                <a:ea typeface="Calibri"/>
                <a:cs typeface="Calibri"/>
                <a:sym typeface="Calibri"/>
              </a:rPr>
              <a:t>Desarrollar un portal web para la venta de muebles Online, ofrecidos por diversas Pymes</a:t>
            </a:r>
            <a:endParaRPr sz="4000">
              <a:latin typeface="Calibri"/>
              <a:ea typeface="Calibri"/>
              <a:cs typeface="Calibri"/>
              <a:sym typeface="Calibri"/>
            </a:endParaRPr>
          </a:p>
        </p:txBody>
      </p:sp>
      <p:sp>
        <p:nvSpPr>
          <p:cNvPr id="102" name="Google Shape;102;gcf024161ac_8_26"/>
          <p:cNvSpPr txBox="1"/>
          <p:nvPr/>
        </p:nvSpPr>
        <p:spPr>
          <a:xfrm>
            <a:off x="1400250" y="3983913"/>
            <a:ext cx="5259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latin typeface="Calibri"/>
                <a:ea typeface="Calibri"/>
                <a:cs typeface="Calibri"/>
                <a:sym typeface="Calibri"/>
              </a:rPr>
              <a:t>General</a:t>
            </a:r>
            <a:endParaRPr sz="5000" b="1">
              <a:latin typeface="Calibri"/>
              <a:ea typeface="Calibri"/>
              <a:cs typeface="Calibri"/>
              <a:sym typeface="Calibri"/>
            </a:endParaRPr>
          </a:p>
        </p:txBody>
      </p:sp>
      <p:sp>
        <p:nvSpPr>
          <p:cNvPr id="103" name="Google Shape;103;gcf024161ac_8_26"/>
          <p:cNvSpPr txBox="1"/>
          <p:nvPr/>
        </p:nvSpPr>
        <p:spPr>
          <a:xfrm>
            <a:off x="1397725" y="8343450"/>
            <a:ext cx="14778300" cy="6115800"/>
          </a:xfrm>
          <a:prstGeom prst="rect">
            <a:avLst/>
          </a:prstGeom>
          <a:noFill/>
          <a:ln>
            <a:noFill/>
          </a:ln>
        </p:spPr>
        <p:txBody>
          <a:bodyPr spcFirstLastPara="1" wrap="square" lIns="91425" tIns="91425" rIns="91425" bIns="91425" anchor="t" anchorCtr="0">
            <a:spAutoFit/>
          </a:bodyPr>
          <a:lstStyle/>
          <a:p>
            <a:pPr marL="457200" lvl="0" indent="-482600" algn="just" rtl="0">
              <a:lnSpc>
                <a:spcPct val="107916"/>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Aumentar las ventas mensuales por medio de la página web.</a:t>
            </a:r>
            <a:endParaRPr sz="4000">
              <a:solidFill>
                <a:schemeClr val="dk1"/>
              </a:solidFill>
              <a:highlight>
                <a:srgbClr val="FFFFFF"/>
              </a:highlight>
              <a:latin typeface="Calibri"/>
              <a:ea typeface="Calibri"/>
              <a:cs typeface="Calibri"/>
              <a:sym typeface="Calibri"/>
            </a:endParaRPr>
          </a:p>
          <a:p>
            <a:pPr marL="457200" lvl="0" indent="-482600" algn="just" rtl="0">
              <a:lnSpc>
                <a:spcPct val="107916"/>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Generar tráfico, atraer clientes potenciales, generar clientes potenciales y volver a comprometer a los clientes existentes.</a:t>
            </a:r>
            <a:endParaRPr sz="4000">
              <a:solidFill>
                <a:schemeClr val="dk1"/>
              </a:solidFill>
              <a:highlight>
                <a:srgbClr val="FFFFFF"/>
              </a:highlight>
              <a:latin typeface="Calibri"/>
              <a:ea typeface="Calibri"/>
              <a:cs typeface="Calibri"/>
              <a:sym typeface="Calibri"/>
            </a:endParaRPr>
          </a:p>
          <a:p>
            <a:pPr marL="457200" lvl="0" indent="-482600" algn="just" rtl="0">
              <a:lnSpc>
                <a:spcPct val="107916"/>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Mejorar la satisfacción del cliente a través de un mejor servicio online.</a:t>
            </a:r>
            <a:endParaRPr sz="4000">
              <a:solidFill>
                <a:schemeClr val="dk1"/>
              </a:solidFill>
              <a:highlight>
                <a:srgbClr val="FFFFFF"/>
              </a:highlight>
              <a:latin typeface="Calibri"/>
              <a:ea typeface="Calibri"/>
              <a:cs typeface="Calibri"/>
              <a:sym typeface="Calibri"/>
            </a:endParaRPr>
          </a:p>
          <a:p>
            <a:pPr marL="457200" lvl="0" indent="-482600" algn="just" rtl="0">
              <a:lnSpc>
                <a:spcPct val="107916"/>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Elaborar un módulo de inventario, para mejorar el control de entradas y salidas de productos. </a:t>
            </a:r>
            <a:endParaRPr sz="4000">
              <a:solidFill>
                <a:schemeClr val="dk1"/>
              </a:solidFill>
              <a:highlight>
                <a:srgbClr val="FFFFFF"/>
              </a:highlight>
              <a:latin typeface="Calibri"/>
              <a:ea typeface="Calibri"/>
              <a:cs typeface="Calibri"/>
              <a:sym typeface="Calibri"/>
            </a:endParaRPr>
          </a:p>
          <a:p>
            <a:pPr marL="457200" lvl="0" indent="-482600" algn="just" rtl="0">
              <a:lnSpc>
                <a:spcPct val="107916"/>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Diferenciarnos de nuestra competencia mediante el desarrollo de una página web profesional</a:t>
            </a:r>
            <a:endParaRPr sz="4000">
              <a:latin typeface="Calibri"/>
              <a:ea typeface="Calibri"/>
              <a:cs typeface="Calibri"/>
              <a:sym typeface="Calibri"/>
            </a:endParaRPr>
          </a:p>
        </p:txBody>
      </p:sp>
      <p:sp>
        <p:nvSpPr>
          <p:cNvPr id="104" name="Google Shape;104;gcf024161ac_8_26"/>
          <p:cNvSpPr txBox="1"/>
          <p:nvPr/>
        </p:nvSpPr>
        <p:spPr>
          <a:xfrm>
            <a:off x="1397725" y="7026375"/>
            <a:ext cx="6178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latin typeface="Calibri"/>
                <a:ea typeface="Calibri"/>
                <a:cs typeface="Calibri"/>
                <a:sym typeface="Calibri"/>
              </a:rPr>
              <a:t>Especificos</a:t>
            </a:r>
            <a:endParaRPr sz="5000" b="1">
              <a:latin typeface="Calibri"/>
              <a:ea typeface="Calibri"/>
              <a:cs typeface="Calibri"/>
              <a:sym typeface="Calibri"/>
            </a:endParaRPr>
          </a:p>
        </p:txBody>
      </p:sp>
      <p:pic>
        <p:nvPicPr>
          <p:cNvPr id="105" name="Google Shape;105;gcf024161ac_8_26"/>
          <p:cNvPicPr preferRelativeResize="0"/>
          <p:nvPr/>
        </p:nvPicPr>
        <p:blipFill>
          <a:blip r:embed="rId4">
            <a:alphaModFix/>
          </a:blip>
          <a:stretch>
            <a:fillRect/>
          </a:stretch>
        </p:blipFill>
        <p:spPr>
          <a:xfrm>
            <a:off x="16400100" y="8124250"/>
            <a:ext cx="7680325" cy="597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gcf20736c94_2_30"/>
          <p:cNvSpPr txBox="1"/>
          <p:nvPr/>
        </p:nvSpPr>
        <p:spPr>
          <a:xfrm>
            <a:off x="966357" y="-389750"/>
            <a:ext cx="10286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Justificacion</a:t>
            </a:r>
            <a:endParaRPr sz="1400" b="0" i="0" u="none" strike="noStrike" cap="none">
              <a:solidFill>
                <a:srgbClr val="000000"/>
              </a:solidFill>
              <a:latin typeface="Arial"/>
              <a:ea typeface="Arial"/>
              <a:cs typeface="Arial"/>
              <a:sym typeface="Arial"/>
            </a:endParaRPr>
          </a:p>
        </p:txBody>
      </p:sp>
      <p:sp>
        <p:nvSpPr>
          <p:cNvPr id="111" name="Google Shape;111;gcf20736c94_2_30"/>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112" name="Google Shape;112;gcf20736c94_2_30"/>
          <p:cNvSpPr txBox="1"/>
          <p:nvPr/>
        </p:nvSpPr>
        <p:spPr>
          <a:xfrm>
            <a:off x="733900" y="7736400"/>
            <a:ext cx="117423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latin typeface="Calibri"/>
                <a:ea typeface="Calibri"/>
                <a:cs typeface="Calibri"/>
                <a:sym typeface="Calibri"/>
              </a:rPr>
              <a:t>La realización del proyecto, es importante, debido a que  resulta más eficiente y eficaz la comercialización por medio de una página virtual. En primera instancia el cliente se sentirá a gusto con el buen servicio y la agilidad y con una agradable muestra de los productos, que le dará el espacio suficiente para tomar una decisión que cumpla con sus expectativas. </a:t>
            </a:r>
            <a:endParaRPr sz="4000">
              <a:latin typeface="Calibri"/>
              <a:ea typeface="Calibri"/>
              <a:cs typeface="Calibri"/>
              <a:sym typeface="Calibri"/>
            </a:endParaRPr>
          </a:p>
        </p:txBody>
      </p:sp>
      <p:pic>
        <p:nvPicPr>
          <p:cNvPr id="113" name="Google Shape;113;gcf20736c94_2_30"/>
          <p:cNvPicPr preferRelativeResize="0"/>
          <p:nvPr/>
        </p:nvPicPr>
        <p:blipFill>
          <a:blip r:embed="rId4">
            <a:alphaModFix/>
          </a:blip>
          <a:stretch>
            <a:fillRect/>
          </a:stretch>
        </p:blipFill>
        <p:spPr>
          <a:xfrm>
            <a:off x="13271100" y="7056255"/>
            <a:ext cx="10471249" cy="5854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gcf20736c94_2_5"/>
          <p:cNvSpPr txBox="1"/>
          <p:nvPr/>
        </p:nvSpPr>
        <p:spPr>
          <a:xfrm>
            <a:off x="966357" y="-389750"/>
            <a:ext cx="10286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Norma IEEE 830</a:t>
            </a:r>
            <a:endParaRPr sz="1400" b="0" i="0" u="none" strike="noStrike" cap="none">
              <a:solidFill>
                <a:srgbClr val="000000"/>
              </a:solidFill>
              <a:latin typeface="Arial"/>
              <a:ea typeface="Arial"/>
              <a:cs typeface="Arial"/>
              <a:sym typeface="Arial"/>
            </a:endParaRPr>
          </a:p>
        </p:txBody>
      </p:sp>
      <p:sp>
        <p:nvSpPr>
          <p:cNvPr id="119" name="Google Shape;119;gcf20736c94_2_5"/>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120" name="Google Shape;120;gcf20736c94_2_5"/>
          <p:cNvSpPr txBox="1"/>
          <p:nvPr/>
        </p:nvSpPr>
        <p:spPr>
          <a:xfrm>
            <a:off x="4963550" y="6075275"/>
            <a:ext cx="13131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latin typeface="Calibri"/>
                <a:ea typeface="Calibri"/>
                <a:cs typeface="Calibri"/>
                <a:sym typeface="Calibri"/>
              </a:rPr>
              <a:t>Link de la norma IEEE 830:</a:t>
            </a:r>
            <a:br>
              <a:rPr lang="en-US" sz="4000">
                <a:latin typeface="Calibri"/>
                <a:ea typeface="Calibri"/>
                <a:cs typeface="Calibri"/>
                <a:sym typeface="Calibri"/>
              </a:rPr>
            </a:br>
            <a:r>
              <a:rPr lang="en-US" sz="4000" u="sng">
                <a:solidFill>
                  <a:schemeClr val="hlink"/>
                </a:solidFill>
                <a:latin typeface="Calibri"/>
                <a:ea typeface="Calibri"/>
                <a:cs typeface="Calibri"/>
                <a:sym typeface="Calibri"/>
                <a:hlinkClick r:id="rId4"/>
              </a:rPr>
              <a:t>https://docs.google.com/document/d/1MYnTqZUjUUI-xjVASI79ZlBjHSdI-D_UadMIaCU5GG0/edit</a:t>
            </a:r>
            <a:endParaRPr sz="4000">
              <a:latin typeface="Calibri"/>
              <a:ea typeface="Calibri"/>
              <a:cs typeface="Calibri"/>
              <a:sym typeface="Calibri"/>
            </a:endParaRPr>
          </a:p>
        </p:txBody>
      </p:sp>
      <p:pic>
        <p:nvPicPr>
          <p:cNvPr id="121" name="Google Shape;121;gcf20736c94_2_5"/>
          <p:cNvPicPr preferRelativeResize="0"/>
          <p:nvPr/>
        </p:nvPicPr>
        <p:blipFill>
          <a:blip r:embed="rId5">
            <a:alphaModFix/>
          </a:blip>
          <a:stretch>
            <a:fillRect/>
          </a:stretch>
        </p:blipFill>
        <p:spPr>
          <a:xfrm>
            <a:off x="7307975" y="9006750"/>
            <a:ext cx="8066450" cy="502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gcf20736c94_2_16"/>
          <p:cNvSpPr txBox="1"/>
          <p:nvPr/>
        </p:nvSpPr>
        <p:spPr>
          <a:xfrm>
            <a:off x="966357" y="-389750"/>
            <a:ext cx="10286700" cy="22902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10000" b="1">
                <a:solidFill>
                  <a:srgbClr val="FFFFFF"/>
                </a:solidFill>
                <a:latin typeface="Calibri"/>
                <a:ea typeface="Calibri"/>
                <a:cs typeface="Calibri"/>
                <a:sym typeface="Calibri"/>
              </a:rPr>
              <a:t>Norma IEEE 830</a:t>
            </a:r>
            <a:endParaRPr sz="1400" b="0" i="0" u="none" strike="noStrike" cap="none">
              <a:solidFill>
                <a:srgbClr val="000000"/>
              </a:solidFill>
              <a:latin typeface="Arial"/>
              <a:ea typeface="Arial"/>
              <a:cs typeface="Arial"/>
              <a:sym typeface="Arial"/>
            </a:endParaRPr>
          </a:p>
        </p:txBody>
      </p:sp>
      <p:sp>
        <p:nvSpPr>
          <p:cNvPr id="127" name="Google Shape;127;gcf20736c94_2_16"/>
          <p:cNvSpPr/>
          <p:nvPr/>
        </p:nvSpPr>
        <p:spPr>
          <a:xfrm>
            <a:off x="1692067" y="2170823"/>
            <a:ext cx="1033500" cy="987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128" name="Google Shape;128;gcf20736c94_2_16"/>
          <p:cNvSpPr txBox="1"/>
          <p:nvPr/>
        </p:nvSpPr>
        <p:spPr>
          <a:xfrm>
            <a:off x="299388" y="3259025"/>
            <a:ext cx="13131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latin typeface="Calibri"/>
                <a:ea typeface="Calibri"/>
                <a:cs typeface="Calibri"/>
                <a:sym typeface="Calibri"/>
              </a:rPr>
              <a:t>Personal involucrado:</a:t>
            </a:r>
            <a:endParaRPr sz="4000">
              <a:latin typeface="Calibri"/>
              <a:ea typeface="Calibri"/>
              <a:cs typeface="Calibri"/>
              <a:sym typeface="Calibri"/>
            </a:endParaRPr>
          </a:p>
        </p:txBody>
      </p:sp>
      <p:pic>
        <p:nvPicPr>
          <p:cNvPr id="129" name="Google Shape;129;gcf20736c94_2_16"/>
          <p:cNvPicPr preferRelativeResize="0"/>
          <p:nvPr/>
        </p:nvPicPr>
        <p:blipFill>
          <a:blip r:embed="rId4">
            <a:alphaModFix/>
          </a:blip>
          <a:stretch>
            <a:fillRect/>
          </a:stretch>
        </p:blipFill>
        <p:spPr>
          <a:xfrm>
            <a:off x="299400" y="4183100"/>
            <a:ext cx="12045572" cy="2290200"/>
          </a:xfrm>
          <a:prstGeom prst="rect">
            <a:avLst/>
          </a:prstGeom>
          <a:noFill/>
          <a:ln>
            <a:noFill/>
          </a:ln>
        </p:spPr>
      </p:pic>
      <p:pic>
        <p:nvPicPr>
          <p:cNvPr id="130" name="Google Shape;130;gcf20736c94_2_16"/>
          <p:cNvPicPr preferRelativeResize="0"/>
          <p:nvPr/>
        </p:nvPicPr>
        <p:blipFill>
          <a:blip r:embed="rId5">
            <a:alphaModFix/>
          </a:blip>
          <a:stretch>
            <a:fillRect/>
          </a:stretch>
        </p:blipFill>
        <p:spPr>
          <a:xfrm>
            <a:off x="288388" y="6596975"/>
            <a:ext cx="12042648" cy="2290200"/>
          </a:xfrm>
          <a:prstGeom prst="rect">
            <a:avLst/>
          </a:prstGeom>
          <a:noFill/>
          <a:ln>
            <a:noFill/>
          </a:ln>
        </p:spPr>
      </p:pic>
      <p:pic>
        <p:nvPicPr>
          <p:cNvPr id="131" name="Google Shape;131;gcf20736c94_2_16"/>
          <p:cNvPicPr preferRelativeResize="0"/>
          <p:nvPr/>
        </p:nvPicPr>
        <p:blipFill>
          <a:blip r:embed="rId6">
            <a:alphaModFix/>
          </a:blip>
          <a:stretch>
            <a:fillRect/>
          </a:stretch>
        </p:blipFill>
        <p:spPr>
          <a:xfrm>
            <a:off x="299400" y="9010850"/>
            <a:ext cx="12042648" cy="2290200"/>
          </a:xfrm>
          <a:prstGeom prst="rect">
            <a:avLst/>
          </a:prstGeom>
          <a:noFill/>
          <a:ln>
            <a:noFill/>
          </a:ln>
        </p:spPr>
      </p:pic>
      <p:pic>
        <p:nvPicPr>
          <p:cNvPr id="132" name="Google Shape;132;gcf20736c94_2_16"/>
          <p:cNvPicPr preferRelativeResize="0"/>
          <p:nvPr/>
        </p:nvPicPr>
        <p:blipFill>
          <a:blip r:embed="rId7">
            <a:alphaModFix/>
          </a:blip>
          <a:stretch>
            <a:fillRect/>
          </a:stretch>
        </p:blipFill>
        <p:spPr>
          <a:xfrm>
            <a:off x="12355975" y="4183115"/>
            <a:ext cx="12042649" cy="2229013"/>
          </a:xfrm>
          <a:prstGeom prst="rect">
            <a:avLst/>
          </a:prstGeom>
          <a:noFill/>
          <a:ln>
            <a:noFill/>
          </a:ln>
        </p:spPr>
      </p:pic>
      <p:pic>
        <p:nvPicPr>
          <p:cNvPr id="133" name="Google Shape;133;gcf20736c94_2_16"/>
          <p:cNvPicPr preferRelativeResize="0"/>
          <p:nvPr/>
        </p:nvPicPr>
        <p:blipFill>
          <a:blip r:embed="rId8">
            <a:alphaModFix/>
          </a:blip>
          <a:stretch>
            <a:fillRect/>
          </a:stretch>
        </p:blipFill>
        <p:spPr>
          <a:xfrm>
            <a:off x="299400" y="11424725"/>
            <a:ext cx="12042648" cy="2358224"/>
          </a:xfrm>
          <a:prstGeom prst="rect">
            <a:avLst/>
          </a:prstGeom>
          <a:noFill/>
          <a:ln>
            <a:noFill/>
          </a:ln>
        </p:spPr>
      </p:pic>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950</Words>
  <Application>Microsoft Office PowerPoint</Application>
  <PresentationFormat>Personalizado</PresentationFormat>
  <Paragraphs>99</Paragraphs>
  <Slides>32</Slides>
  <Notes>32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Times New Roman</vt:lpstr>
      <vt:lpstr>Arial</vt:lpstr>
      <vt:lpstr>Helvetica Neue</vt:lpstr>
      <vt:lpstr>Helvetica Neue Light</vt:lpstr>
      <vt:lpstr>Calibri</vt:lpstr>
      <vt:lpstr>Roboto</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joanpool577@gmail.com</cp:lastModifiedBy>
  <cp:revision>2</cp:revision>
  <dcterms:modified xsi:type="dcterms:W3CDTF">2021-05-27T16:16:41Z</dcterms:modified>
</cp:coreProperties>
</file>